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8"/>
  </p:notesMasterIdLst>
  <p:handoutMasterIdLst>
    <p:handoutMasterId r:id="rId19"/>
  </p:handoutMasterIdLst>
  <p:sldIdLst>
    <p:sldId id="500" r:id="rId2"/>
    <p:sldId id="408" r:id="rId3"/>
    <p:sldId id="596" r:id="rId4"/>
    <p:sldId id="341" r:id="rId5"/>
    <p:sldId id="342" r:id="rId6"/>
    <p:sldId id="343" r:id="rId7"/>
    <p:sldId id="344" r:id="rId8"/>
    <p:sldId id="495" r:id="rId9"/>
    <p:sldId id="463" r:id="rId10"/>
    <p:sldId id="597" r:id="rId11"/>
    <p:sldId id="501" r:id="rId12"/>
    <p:sldId id="504" r:id="rId13"/>
    <p:sldId id="505" r:id="rId14"/>
    <p:sldId id="503" r:id="rId15"/>
    <p:sldId id="512" r:id="rId16"/>
    <p:sldId id="576" r:id="rId17"/>
  </p:sldIdLst>
  <p:sldSz cx="9144000" cy="6858000" type="screen4x3"/>
  <p:notesSz cx="6858000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761"/>
  </p:normalViewPr>
  <p:slideViewPr>
    <p:cSldViewPr>
      <p:cViewPr varScale="1">
        <p:scale>
          <a:sx n="83" d="100"/>
          <a:sy n="83" d="100"/>
        </p:scale>
        <p:origin x="1608" y="62"/>
      </p:cViewPr>
      <p:guideLst>
        <p:guide orient="horz" pos="2160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64" y="-84"/>
      </p:cViewPr>
      <p:guideLst>
        <p:guide orient="horz" pos="3127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0757C-3538-4759-947C-652E9E9D906A}" type="datetimeFigureOut">
              <a:rPr lang="ko-KR" altLang="en-US" smtClean="0"/>
              <a:pPr/>
              <a:t>2020-06-04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164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4" y="9428164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4AAD7-142F-46B3-9CF0-57286C47F2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8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6081B25-B557-4324-AF1D-FC656B738DFD}" type="datetime1">
              <a:rPr lang="ko-KR" altLang="en-US"/>
              <a:pPr lvl="0">
                <a:defRPr lang="ko-KR" altLang="en-US"/>
              </a:pPr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1" y="4715155"/>
            <a:ext cx="548640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71800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9428584"/>
            <a:ext cx="2971800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4CCBD3B-5758-41C6-9407-3520771C9F8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25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4CCBD3B-5758-41C6-9407-3520771C9F80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4CCBD3B-5758-41C6-9407-3520771C9F80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4CCBD3B-5758-41C6-9407-3520771C9F80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A998504-3E2D-4646-804F-99218CA14AC3}" type="datetime1">
              <a:rPr lang="ko-KR" altLang="en-US" smtClean="0"/>
              <a:pPr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666E4-9C68-4FB6-94B5-15E482471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45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8503" y="184482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9AD94D-B51F-4A23-92D0-B34EE0A4E9B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1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22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7"/>
          <p:cNvPicPr>
            <a:picLocks noChangeAspect="1" noChangeArrowheads="1"/>
          </p:cNvPicPr>
          <p:nvPr/>
        </p:nvPicPr>
        <p:blipFill>
          <a:blip r:embed="rId2" cstate="print"/>
          <a:srcRect t="71782" r="24774"/>
          <a:stretch>
            <a:fillRect/>
          </a:stretch>
        </p:blipFill>
        <p:spPr bwMode="auto">
          <a:xfrm>
            <a:off x="-8561" y="6093296"/>
            <a:ext cx="8946679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 descr="7"/>
          <p:cNvPicPr>
            <a:picLocks noChangeAspect="1" noChangeArrowheads="1"/>
          </p:cNvPicPr>
          <p:nvPr/>
        </p:nvPicPr>
        <p:blipFill>
          <a:blip r:embed="rId2" cstate="print"/>
          <a:srcRect t="71782" r="24774"/>
          <a:stretch>
            <a:fillRect/>
          </a:stretch>
        </p:blipFill>
        <p:spPr bwMode="auto">
          <a:xfrm flipH="1">
            <a:off x="0" y="6165304"/>
            <a:ext cx="914400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-9522" y="-9525"/>
            <a:ext cx="9180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5000">
                <a:srgbClr val="17375E">
                  <a:shade val="67500"/>
                  <a:satMod val="115000"/>
                </a:srgbClr>
              </a:gs>
              <a:gs pos="100000">
                <a:srgbClr val="17375E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2129" y="6813384"/>
            <a:ext cx="9180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5000">
                <a:srgbClr val="17375E">
                  <a:shade val="67500"/>
                  <a:satMod val="115000"/>
                </a:srgbClr>
              </a:gs>
              <a:gs pos="100000">
                <a:srgbClr val="17375E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9105" y="3400814"/>
            <a:ext cx="20517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9105" y="4149079"/>
            <a:ext cx="2051720" cy="3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365" y="3400814"/>
            <a:ext cx="27000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331" y="4155049"/>
            <a:ext cx="2700000" cy="37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t="21596" r="59506" b="61568"/>
          <a:stretch/>
        </p:blipFill>
        <p:spPr bwMode="auto">
          <a:xfrm>
            <a:off x="-2956" y="801752"/>
            <a:ext cx="9135392" cy="10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267744" y="1177588"/>
            <a:ext cx="4608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54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회 사 소 개 서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31" y="1900106"/>
            <a:ext cx="3236505" cy="1456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948254"/>
            <a:ext cx="1449941" cy="1408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220298"/>
            <a:ext cx="2361833" cy="1073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74" y="1914171"/>
            <a:ext cx="2140884" cy="26171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" y="1911073"/>
            <a:ext cx="2088232" cy="2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6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1" y="1520227"/>
            <a:ext cx="2852174" cy="1908772"/>
          </a:xfrm>
          <a:prstGeom prst="rect">
            <a:avLst/>
          </a:prstGeom>
        </p:spPr>
      </p:pic>
      <p:sp>
        <p:nvSpPr>
          <p:cNvPr id="24" name="모서리가 둥근 직사각형 37"/>
          <p:cNvSpPr/>
          <p:nvPr/>
        </p:nvSpPr>
        <p:spPr>
          <a:xfrm>
            <a:off x="7812360" y="6327982"/>
            <a:ext cx="1080120" cy="4320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05064"/>
            <a:ext cx="2880320" cy="1944216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19" name="그룹 28"/>
          <p:cNvGrpSpPr/>
          <p:nvPr/>
        </p:nvGrpSpPr>
        <p:grpSpPr>
          <a:xfrm>
            <a:off x="179512" y="3789040"/>
            <a:ext cx="8820472" cy="2160240"/>
            <a:chOff x="330460" y="816058"/>
            <a:chExt cx="9231053" cy="2415133"/>
          </a:xfrm>
        </p:grpSpPr>
        <p:sp>
          <p:nvSpPr>
            <p:cNvPr id="20" name="직사각형 44"/>
            <p:cNvSpPr/>
            <p:nvPr/>
          </p:nvSpPr>
          <p:spPr>
            <a:xfrm>
              <a:off x="3656857" y="816057"/>
              <a:ext cx="5904656" cy="2415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국방전직교육원 객실 및 미화관리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2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/ 100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운     영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교육원 객실관리 및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공용부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미화관리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  수 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10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en-US" altLang="ko-KR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" name="TextBox 52"/>
            <p:cNvSpPr txBox="1"/>
            <p:nvPr/>
          </p:nvSpPr>
          <p:spPr>
            <a:xfrm>
              <a:off x="7063669" y="900601"/>
              <a:ext cx="2497842" cy="639995"/>
            </a:xfrm>
            <a:prstGeom prst="rect">
              <a:avLst/>
            </a:prstGeom>
            <a:noFill/>
          </p:spPr>
          <p:txBody>
            <a:bodyPr wrap="square" lIns="91426" tIns="45713" rIns="91426" bIns="45713" anchor="ctr">
              <a:spAutoFit/>
            </a:bodyPr>
            <a:lstStyle/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MILITOPIA</a:t>
              </a:r>
            </a:p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PROJECT</a:t>
              </a:r>
            </a:p>
          </p:txBody>
        </p:sp>
        <p:sp>
          <p:nvSpPr>
            <p:cNvPr id="22" name="TextBox 57"/>
            <p:cNvSpPr txBox="1"/>
            <p:nvPr/>
          </p:nvSpPr>
          <p:spPr>
            <a:xfrm>
              <a:off x="330456" y="961110"/>
              <a:ext cx="2078248" cy="272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국방전직교육원 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TextBox 23"/>
          <p:cNvSpPr txBox="1"/>
          <p:nvPr/>
        </p:nvSpPr>
        <p:spPr>
          <a:xfrm>
            <a:off x="317991" y="622760"/>
            <a:ext cx="7350353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06. 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주요 수행실적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8" name="그룹 28"/>
          <p:cNvGrpSpPr/>
          <p:nvPr/>
        </p:nvGrpSpPr>
        <p:grpSpPr>
          <a:xfrm>
            <a:off x="179508" y="1268759"/>
            <a:ext cx="8820476" cy="2160240"/>
            <a:chOff x="330456" y="816057"/>
            <a:chExt cx="9231057" cy="2415133"/>
          </a:xfrm>
        </p:grpSpPr>
        <p:sp>
          <p:nvSpPr>
            <p:cNvPr id="23" name="직사각형 44"/>
            <p:cNvSpPr/>
            <p:nvPr/>
          </p:nvSpPr>
          <p:spPr>
            <a:xfrm>
              <a:off x="3656857" y="816057"/>
              <a:ext cx="5904656" cy="2415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서울가든호텔 종합관리 수주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 -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, 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/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372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호텔 종합관리 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운     영 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객실관리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공용부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관리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보안주차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조리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기물관리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/>
                  <a:ea typeface="맑은 고딕"/>
                </a:rPr>
                <a:t>등</a:t>
              </a:r>
              <a:endParaRPr lang="en-US" altLang="ko-KR" sz="100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3.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  수 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75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en-US" altLang="ko-KR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TextBox 52"/>
            <p:cNvSpPr txBox="1"/>
            <p:nvPr/>
          </p:nvSpPr>
          <p:spPr>
            <a:xfrm>
              <a:off x="6434612" y="961110"/>
              <a:ext cx="3126901" cy="908387"/>
            </a:xfrm>
            <a:prstGeom prst="rect">
              <a:avLst/>
            </a:prstGeom>
            <a:noFill/>
          </p:spPr>
          <p:txBody>
            <a:bodyPr wrap="square" lIns="91426" tIns="45713" rIns="91426" bIns="45713" anchor="ctr">
              <a:spAutoFit/>
            </a:bodyPr>
            <a:lstStyle/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 smtClean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SEOULGARDEN HOTEL</a:t>
              </a:r>
              <a:endParaRPr lang="en-US" altLang="ko-KR" sz="2600" b="0" spc="-97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endParaRPr>
            </a:p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PROJECT</a:t>
              </a:r>
            </a:p>
          </p:txBody>
        </p:sp>
        <p:sp>
          <p:nvSpPr>
            <p:cNvPr id="26" name="TextBox 57"/>
            <p:cNvSpPr txBox="1"/>
            <p:nvPr/>
          </p:nvSpPr>
          <p:spPr>
            <a:xfrm>
              <a:off x="330456" y="961110"/>
              <a:ext cx="2078248" cy="272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베스트웨스턴 서울가든호텔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13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447"/>
          <p:cNvSpPr>
            <a:spLocks noChangeArrowheads="1"/>
          </p:cNvSpPr>
          <p:nvPr/>
        </p:nvSpPr>
        <p:spPr bwMode="auto">
          <a:xfrm>
            <a:off x="539552" y="2205040"/>
            <a:ext cx="1979762" cy="35282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HY헤드라인M"/>
              <a:ea typeface="HY헤드라인M"/>
            </a:endParaRPr>
          </a:p>
        </p:txBody>
      </p:sp>
      <p:sp>
        <p:nvSpPr>
          <p:cNvPr id="39" name="AutoShape 446"/>
          <p:cNvSpPr>
            <a:spLocks noChangeArrowheads="1"/>
          </p:cNvSpPr>
          <p:nvPr/>
        </p:nvSpPr>
        <p:spPr bwMode="auto">
          <a:xfrm>
            <a:off x="2699792" y="2204864"/>
            <a:ext cx="1890713" cy="37444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AutoShape 1033"/>
          <p:cNvSpPr>
            <a:spLocks noChangeArrowheads="1"/>
          </p:cNvSpPr>
          <p:nvPr/>
        </p:nvSpPr>
        <p:spPr>
          <a:xfrm>
            <a:off x="647105" y="1700808"/>
            <a:ext cx="1728192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객실관리원 양성 </a:t>
            </a:r>
            <a:endParaRPr lang="ko-KR" altLang="en-US" sz="1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07. HYP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의 차별화 서비스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991" y="1060401"/>
            <a:ext cx="497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lvl="0" indent="-292100" eaLnBrk="0" latinLnBrk="0" hangingPunct="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ko-KR" altLang="en-US" sz="1400" b="1" kern="0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객실관리원 양성 및 </a:t>
            </a:r>
            <a:r>
              <a:rPr lang="ko-KR" altLang="en-US" sz="1400" b="1" kern="0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룸메이드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 인력확보</a:t>
            </a:r>
            <a:endParaRPr lang="ko-KR" altLang="en-US" sz="1400" b="1" kern="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6382" t="6001" r="17303" b="3989"/>
          <a:stretch>
            <a:fillRect/>
          </a:stretch>
        </p:blipFill>
        <p:spPr bwMode="auto">
          <a:xfrm>
            <a:off x="619673" y="3284984"/>
            <a:ext cx="1800200" cy="256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AutoShape 1033"/>
          <p:cNvSpPr>
            <a:spLocks noChangeArrowheads="1"/>
          </p:cNvSpPr>
          <p:nvPr/>
        </p:nvSpPr>
        <p:spPr>
          <a:xfrm>
            <a:off x="2771800" y="1700808"/>
            <a:ext cx="1728192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err="1" smtClean="0"/>
              <a:t>새터민</a:t>
            </a:r>
            <a:r>
              <a:rPr lang="ko-KR" altLang="en-US" sz="1400" b="1" dirty="0" smtClean="0"/>
              <a:t> 교육 </a:t>
            </a:r>
            <a:endParaRPr lang="ko-KR" altLang="en-US" sz="1400" b="1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64" y="4500649"/>
            <a:ext cx="1656184" cy="1304615"/>
          </a:xfrm>
          <a:prstGeom prst="rect">
            <a:avLst/>
          </a:prstGeom>
        </p:spPr>
      </p:pic>
      <p:sp>
        <p:nvSpPr>
          <p:cNvPr id="68" name="AutoShape 446"/>
          <p:cNvSpPr>
            <a:spLocks noChangeArrowheads="1"/>
          </p:cNvSpPr>
          <p:nvPr/>
        </p:nvSpPr>
        <p:spPr bwMode="auto">
          <a:xfrm>
            <a:off x="4824029" y="2204864"/>
            <a:ext cx="1890713" cy="37444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AutoShape 1033"/>
          <p:cNvSpPr>
            <a:spLocks noChangeArrowheads="1"/>
          </p:cNvSpPr>
          <p:nvPr/>
        </p:nvSpPr>
        <p:spPr>
          <a:xfrm>
            <a:off x="4896037" y="1700808"/>
            <a:ext cx="1728192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강릉 </a:t>
            </a:r>
            <a:r>
              <a:rPr lang="ko-KR" altLang="en-US" sz="1400" b="1" dirty="0" err="1" smtClean="0"/>
              <a:t>룸메이드</a:t>
            </a:r>
            <a:r>
              <a:rPr lang="ko-KR" altLang="en-US" sz="1400" b="1" dirty="0" smtClean="0"/>
              <a:t> 확보 </a:t>
            </a:r>
            <a:endParaRPr lang="ko-KR" altLang="en-US" sz="1400" b="1" dirty="0"/>
          </a:p>
        </p:txBody>
      </p:sp>
      <p:sp>
        <p:nvSpPr>
          <p:cNvPr id="71" name="AutoShape 446"/>
          <p:cNvSpPr>
            <a:spLocks noChangeArrowheads="1"/>
          </p:cNvSpPr>
          <p:nvPr/>
        </p:nvSpPr>
        <p:spPr bwMode="auto">
          <a:xfrm>
            <a:off x="6912261" y="2204864"/>
            <a:ext cx="1890713" cy="37444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2" name="AutoShape 1033"/>
          <p:cNvSpPr>
            <a:spLocks noChangeArrowheads="1"/>
          </p:cNvSpPr>
          <p:nvPr/>
        </p:nvSpPr>
        <p:spPr>
          <a:xfrm>
            <a:off x="6984269" y="1700808"/>
            <a:ext cx="1728192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서울 </a:t>
            </a:r>
            <a:r>
              <a:rPr lang="ko-KR" altLang="en-US" sz="1400" b="1" dirty="0" err="1" smtClean="0"/>
              <a:t>룸메이드</a:t>
            </a:r>
            <a:r>
              <a:rPr lang="ko-KR" altLang="en-US" sz="1400" b="1" dirty="0" smtClean="0"/>
              <a:t> 확보 </a:t>
            </a:r>
            <a:endParaRPr lang="ko-KR" altLang="en-US" sz="14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51213" t="19216" r="32051" b="11562"/>
          <a:stretch>
            <a:fillRect/>
          </a:stretch>
        </p:blipFill>
        <p:spPr bwMode="auto">
          <a:xfrm>
            <a:off x="4985760" y="3284984"/>
            <a:ext cx="160944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284984"/>
            <a:ext cx="1656184" cy="1152128"/>
          </a:xfrm>
          <a:prstGeom prst="rect">
            <a:avLst/>
          </a:prstGeom>
        </p:spPr>
      </p:pic>
      <p:pic>
        <p:nvPicPr>
          <p:cNvPr id="76" name="_x327545056" descr="EMB00000bf8286b"/>
          <p:cNvPicPr>
            <a:picLocks noChangeAspect="1" noChangeArrowheads="1"/>
          </p:cNvPicPr>
          <p:nvPr/>
        </p:nvPicPr>
        <p:blipFill>
          <a:blip r:embed="rId6" cstate="print"/>
          <a:srcRect t="4713"/>
          <a:stretch>
            <a:fillRect/>
          </a:stretch>
        </p:blipFill>
        <p:spPr bwMode="auto">
          <a:xfrm>
            <a:off x="7020272" y="3249552"/>
            <a:ext cx="1656184" cy="252028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39552" y="2348880"/>
            <a:ext cx="20882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파라다이스그룹 계원예술대학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PSH </a:t>
            </a:r>
            <a:r>
              <a:rPr lang="ko-KR" altLang="en-US" sz="1100" b="1" dirty="0" err="1" smtClean="0"/>
              <a:t>호텔리어</a:t>
            </a:r>
            <a:r>
              <a:rPr lang="ko-KR" altLang="en-US" sz="1100" b="1" dirty="0" smtClean="0"/>
              <a:t> 양성과정으로 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err="1" smtClean="0"/>
              <a:t>호텔리어</a:t>
            </a:r>
            <a:r>
              <a:rPr lang="ko-KR" altLang="en-US" sz="1100" b="1" dirty="0" smtClean="0"/>
              <a:t> 배출 및 연계교육</a:t>
            </a:r>
            <a:endParaRPr lang="ko-KR" altLang="en-US" sz="11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699792" y="2348880"/>
            <a:ext cx="208823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북한이탈주민대상 </a:t>
            </a:r>
            <a:r>
              <a:rPr lang="ko-KR" altLang="en-US" sz="1100" b="1" dirty="0" err="1" smtClean="0"/>
              <a:t>룸메이드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양성교육 진행 및 배출</a:t>
            </a:r>
            <a:endParaRPr lang="ko-KR" altLang="en-US" sz="11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4778880" y="2348337"/>
            <a:ext cx="208823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강릉시 </a:t>
            </a:r>
            <a:r>
              <a:rPr lang="ko-KR" altLang="en-US" sz="1100" b="1" dirty="0" err="1" smtClean="0"/>
              <a:t>룸메이드</a:t>
            </a:r>
            <a:r>
              <a:rPr lang="ko-KR" altLang="en-US" sz="1100" b="1" dirty="0" smtClean="0"/>
              <a:t> 확보 및 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현재 당사 소속 근무자로 재직</a:t>
            </a:r>
            <a:endParaRPr lang="en-US" altLang="ko-KR" sz="1100" b="1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6912832" y="2348880"/>
            <a:ext cx="1853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서울시 </a:t>
            </a:r>
            <a:r>
              <a:rPr lang="ko-KR" altLang="en-US" sz="1100" b="1" dirty="0" err="1" smtClean="0"/>
              <a:t>룸메이드</a:t>
            </a:r>
            <a:r>
              <a:rPr lang="ko-KR" altLang="en-US" sz="1100" b="1" dirty="0" smtClean="0"/>
              <a:t> 경력자 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확보 및 성수기 지원 조</a:t>
            </a:r>
            <a:endParaRPr lang="en-US" altLang="ko-KR" sz="1100" b="1" dirty="0" smtClean="0"/>
          </a:p>
        </p:txBody>
      </p:sp>
      <p:sp>
        <p:nvSpPr>
          <p:cNvPr id="81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447"/>
          <p:cNvSpPr>
            <a:spLocks noChangeArrowheads="1"/>
          </p:cNvSpPr>
          <p:nvPr/>
        </p:nvSpPr>
        <p:spPr bwMode="auto">
          <a:xfrm>
            <a:off x="539552" y="2061024"/>
            <a:ext cx="7992888" cy="35282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HY헤드라인M"/>
              <a:ea typeface="HY헤드라인M"/>
            </a:endParaRPr>
          </a:p>
        </p:txBody>
      </p:sp>
      <p:pic>
        <p:nvPicPr>
          <p:cNvPr id="26" name="그림 25" descr="KakaoTalk_20170323_0929387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4221248"/>
            <a:ext cx="1920000" cy="1440000"/>
          </a:xfrm>
          <a:prstGeom prst="rect">
            <a:avLst/>
          </a:prstGeom>
        </p:spPr>
      </p:pic>
      <p:pic>
        <p:nvPicPr>
          <p:cNvPr id="25" name="그림 24" descr="KakaoTalk_20170323_092936202.jpg"/>
          <p:cNvPicPr>
            <a:picLocks noChangeAspect="1"/>
          </p:cNvPicPr>
          <p:nvPr/>
        </p:nvPicPr>
        <p:blipFill>
          <a:blip r:embed="rId3" cstate="print"/>
          <a:srcRect r="11091"/>
          <a:stretch>
            <a:fillRect/>
          </a:stretch>
        </p:blipFill>
        <p:spPr>
          <a:xfrm>
            <a:off x="6084168" y="2637072"/>
            <a:ext cx="1944216" cy="144000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317991" y="1060401"/>
            <a:ext cx="497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lvl="0" indent="-292100" eaLnBrk="0" latinLnBrk="0" hangingPunct="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ko-KR" altLang="en-US" sz="1400" b="1" kern="0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호텔리어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 양성 및 객실관리사 민간자격증 등록</a:t>
            </a:r>
            <a:endParaRPr lang="ko-KR" altLang="en-US" sz="1400" b="1" kern="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66382" t="6001" r="17303" b="3989"/>
          <a:stretch>
            <a:fillRect/>
          </a:stretch>
        </p:blipFill>
        <p:spPr bwMode="auto">
          <a:xfrm>
            <a:off x="905157" y="2132856"/>
            <a:ext cx="294676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KakaoTalk_20170323_09293735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4221248"/>
            <a:ext cx="1920000" cy="1440000"/>
          </a:xfrm>
          <a:prstGeom prst="rect">
            <a:avLst/>
          </a:prstGeom>
        </p:spPr>
      </p:pic>
      <p:pic>
        <p:nvPicPr>
          <p:cNvPr id="22" name="그림 21" descr="KakaoTalk_20170323_09293807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2637072"/>
            <a:ext cx="1920000" cy="1440000"/>
          </a:xfrm>
          <a:prstGeom prst="rect">
            <a:avLst/>
          </a:prstGeom>
        </p:spPr>
      </p:pic>
      <p:sp>
        <p:nvSpPr>
          <p:cNvPr id="28" name="AutoShape 1033"/>
          <p:cNvSpPr>
            <a:spLocks noChangeArrowheads="1"/>
          </p:cNvSpPr>
          <p:nvPr/>
        </p:nvSpPr>
        <p:spPr>
          <a:xfrm>
            <a:off x="647104" y="1556792"/>
            <a:ext cx="7669311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592" y="1639833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 fontAlgn="auto">
              <a:spcBef>
                <a:spcPts val="0"/>
              </a:spcBef>
              <a:spcAft>
                <a:spcPts val="0"/>
              </a:spcAft>
              <a:buFontTx/>
              <a:buBlip>
                <a:blip r:embed="rId7"/>
              </a:buBlip>
            </a:pP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파라다이스 그룹  호텔전문학교 산학협약 및 연계교육으로 우수한 </a:t>
            </a:r>
            <a:r>
              <a:rPr kumimoji="0" lang="ko-KR" altLang="en-US" sz="1400" b="1" spc="-100" dirty="0" err="1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호텔리어</a:t>
            </a: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양성 및 실습 진행</a:t>
            </a:r>
            <a:endParaRPr kumimoji="0" lang="ko-KR" altLang="en-US" sz="1400" spc="-100" dirty="0" smtClean="0">
              <a:gradFill>
                <a:gsLst>
                  <a:gs pos="100000">
                    <a:srgbClr val="014F57"/>
                  </a:gs>
                  <a:gs pos="0">
                    <a:srgbClr val="018391"/>
                  </a:gs>
                </a:gsLst>
                <a:lin ang="5400000" scaled="0"/>
              </a:gradFill>
              <a:effectLst>
                <a:glow rad="139700">
                  <a:srgbClr val="FFFFFF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AutoShape 1033"/>
          <p:cNvSpPr>
            <a:spLocks noChangeArrowheads="1"/>
          </p:cNvSpPr>
          <p:nvPr/>
        </p:nvSpPr>
        <p:spPr>
          <a:xfrm>
            <a:off x="3995936" y="2132856"/>
            <a:ext cx="4032448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계원예술대학교 평생교육원 실습실</a:t>
            </a:r>
            <a:endParaRPr lang="ko-KR" altLang="en-US" sz="1400" b="1" dirty="0"/>
          </a:p>
        </p:txBody>
      </p:sp>
      <p:sp>
        <p:nvSpPr>
          <p:cNvPr id="31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07. HYP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서비스만의 차별화 서비스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447"/>
          <p:cNvSpPr>
            <a:spLocks noChangeArrowheads="1"/>
          </p:cNvSpPr>
          <p:nvPr/>
        </p:nvSpPr>
        <p:spPr bwMode="auto">
          <a:xfrm>
            <a:off x="539552" y="2061024"/>
            <a:ext cx="7992888" cy="35282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HY헤드라인M"/>
              <a:ea typeface="HY헤드라인M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991" y="1060401"/>
            <a:ext cx="497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lvl="0" indent="-292100" eaLnBrk="0" latinLnBrk="0" hangingPunct="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ko-KR" altLang="en-US" sz="1400" b="1" kern="0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새터민</a:t>
            </a:r>
            <a:r>
              <a:rPr lang="ko-KR" altLang="en-US" sz="1400" b="1" kern="0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  객실관리 서비스인원 배출</a:t>
            </a:r>
            <a:endParaRPr lang="ko-KR" altLang="en-US" sz="1400" b="1" kern="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AutoShape 1033"/>
          <p:cNvSpPr>
            <a:spLocks noChangeArrowheads="1"/>
          </p:cNvSpPr>
          <p:nvPr/>
        </p:nvSpPr>
        <p:spPr>
          <a:xfrm>
            <a:off x="647104" y="1556792"/>
            <a:ext cx="7669311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899592" y="1639833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 fontAlgn="auto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통일부 산하 </a:t>
            </a:r>
            <a:r>
              <a:rPr kumimoji="0" lang="ko-KR" altLang="en-US" sz="1400" b="1" spc="-100" dirty="0" err="1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하나원과</a:t>
            </a: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연계하여 북한이탈주민 호텔 </a:t>
            </a:r>
            <a:r>
              <a:rPr kumimoji="0" lang="ko-KR" altLang="en-US" sz="1400" b="1" spc="-100" dirty="0" err="1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룸메이드</a:t>
            </a: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양성 교육으로 </a:t>
            </a:r>
            <a:r>
              <a:rPr kumimoji="0" lang="ko-KR" altLang="en-US" sz="1400" b="1" spc="-100" dirty="0" err="1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룸메이드</a:t>
            </a:r>
            <a:r>
              <a:rPr kumimoji="0" lang="ko-KR" altLang="en-US" sz="1400" b="1" spc="-100" dirty="0" smtClean="0">
                <a:gradFill>
                  <a:gsLst>
                    <a:gs pos="100000">
                      <a:srgbClr val="014F57"/>
                    </a:gs>
                    <a:gs pos="0">
                      <a:srgbClr val="018391"/>
                    </a:gs>
                  </a:gsLst>
                  <a:lin ang="5400000" scaled="0"/>
                </a:gradFill>
                <a:effectLst>
                  <a:glow rad="139700">
                    <a:srgbClr val="FFFFFF"/>
                  </a:glow>
                </a:effectLst>
                <a:latin typeface="맑은 고딕" pitchFamily="50" charset="-127"/>
                <a:ea typeface="맑은 고딕" pitchFamily="50" charset="-127"/>
              </a:rPr>
              <a:t> 배출 </a:t>
            </a:r>
            <a:endParaRPr kumimoji="0" lang="ko-KR" altLang="en-US" sz="1400" spc="-100" dirty="0" smtClean="0">
              <a:gradFill>
                <a:gsLst>
                  <a:gs pos="100000">
                    <a:srgbClr val="014F57"/>
                  </a:gs>
                  <a:gs pos="0">
                    <a:srgbClr val="018391"/>
                  </a:gs>
                </a:gsLst>
                <a:lin ang="5400000" scaled="0"/>
              </a:gradFill>
              <a:effectLst>
                <a:glow rad="139700">
                  <a:srgbClr val="FFFFFF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AutoShape 1033"/>
          <p:cNvSpPr>
            <a:spLocks noChangeArrowheads="1"/>
          </p:cNvSpPr>
          <p:nvPr/>
        </p:nvSpPr>
        <p:spPr>
          <a:xfrm>
            <a:off x="3995936" y="2132856"/>
            <a:ext cx="4032448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400" b="1" dirty="0" smtClean="0"/>
              <a:t>북한이탈주민 대상 </a:t>
            </a:r>
            <a:r>
              <a:rPr lang="ko-KR" altLang="en-US" sz="1400" b="1" dirty="0" err="1" smtClean="0"/>
              <a:t>룸메이드</a:t>
            </a:r>
            <a:r>
              <a:rPr lang="ko-KR" altLang="en-US" sz="1400" b="1" dirty="0" smtClean="0"/>
              <a:t> 진로교육 실시</a:t>
            </a:r>
            <a:endParaRPr lang="ko-KR" altLang="en-US" sz="1400" b="1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print"/>
          <a:srcRect l="71446" t="18002" r="14490" b="11990"/>
          <a:stretch>
            <a:fillRect/>
          </a:stretch>
        </p:blipFill>
        <p:spPr bwMode="auto">
          <a:xfrm>
            <a:off x="908557" y="2132856"/>
            <a:ext cx="2818598" cy="39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36912"/>
            <a:ext cx="1944216" cy="13681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636912"/>
            <a:ext cx="1944216" cy="13681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49079"/>
            <a:ext cx="1944216" cy="1368153"/>
          </a:xfrm>
          <a:prstGeom prst="rect">
            <a:avLst/>
          </a:prstGeom>
        </p:spPr>
      </p:pic>
      <p:sp>
        <p:nvSpPr>
          <p:cNvPr id="20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07. HYP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의 차별화 서비스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 l="61319" t="8001" r="12450" b="3989"/>
          <a:stretch>
            <a:fillRect/>
          </a:stretch>
        </p:blipFill>
        <p:spPr bwMode="auto">
          <a:xfrm>
            <a:off x="683568" y="1484784"/>
            <a:ext cx="511256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683568" y="2348880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19672" y="1628800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178"/>
          <p:cNvSpPr>
            <a:spLocks noChangeArrowheads="1"/>
          </p:cNvSpPr>
          <p:nvPr/>
        </p:nvSpPr>
        <p:spPr bwMode="auto">
          <a:xfrm>
            <a:off x="5868144" y="2060848"/>
            <a:ext cx="2690364" cy="4248472"/>
          </a:xfrm>
          <a:prstGeom prst="rect">
            <a:avLst/>
          </a:prstGeom>
          <a:gradFill rotWithShape="1">
            <a:gsLst>
              <a:gs pos="0">
                <a:srgbClr val="F8F8F8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Line 1180"/>
          <p:cNvSpPr>
            <a:spLocks noChangeShapeType="1"/>
          </p:cNvSpPr>
          <p:nvPr/>
        </p:nvSpPr>
        <p:spPr bwMode="auto">
          <a:xfrm>
            <a:off x="5868144" y="2060848"/>
            <a:ext cx="2690364" cy="0"/>
          </a:xfrm>
          <a:prstGeom prst="line">
            <a:avLst/>
          </a:prstGeom>
          <a:noFill/>
          <a:ln w="38100">
            <a:solidFill>
              <a:srgbClr val="86A8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Line 1181"/>
          <p:cNvSpPr>
            <a:spLocks noChangeShapeType="1"/>
          </p:cNvSpPr>
          <p:nvPr/>
        </p:nvSpPr>
        <p:spPr bwMode="auto">
          <a:xfrm>
            <a:off x="5868144" y="2060848"/>
            <a:ext cx="650869" cy="0"/>
          </a:xfrm>
          <a:prstGeom prst="line">
            <a:avLst/>
          </a:prstGeom>
          <a:noFill/>
          <a:ln w="38100">
            <a:solidFill>
              <a:srgbClr val="2156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Rectangle 1182"/>
          <p:cNvSpPr>
            <a:spLocks noChangeArrowheads="1"/>
          </p:cNvSpPr>
          <p:nvPr/>
        </p:nvSpPr>
        <p:spPr bwMode="gray">
          <a:xfrm>
            <a:off x="5940152" y="2276872"/>
            <a:ext cx="2367782" cy="28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Font typeface="Wingdings 2" pitchFamily="18" charset="2"/>
              <a:buChar char="¡"/>
            </a:pPr>
            <a:r>
              <a:rPr kumimoji="0" lang="ko-KR" altLang="en-US" sz="12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국군복지단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자체 운영중인 호텔과 분양콘도 매입으로 </a:t>
            </a: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군 복지 시설로 사용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endParaRPr kumimoji="0" lang="en-US" altLang="ko-KR" sz="1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Font typeface="Wingdings 2" pitchFamily="18" charset="2"/>
              <a:buChar char="¡"/>
            </a:pP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호텔 분양 및 군인 할인혜택 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kumimoji="0"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제안으로 </a:t>
            </a:r>
            <a:r>
              <a:rPr kumimoji="0" lang="ko-KR" altLang="en-US" sz="12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국군복지단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홈페이지 </a:t>
            </a: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노출 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Font typeface="Wingdings 2" pitchFamily="18" charset="2"/>
              <a:buChar char="¡"/>
            </a:pP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군 간부 국내 호텔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콘도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이용시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대 부분이 이용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endParaRPr kumimoji="0" lang="en-US" altLang="ko-KR" sz="1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41" y="2375285"/>
            <a:ext cx="2088000" cy="104411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267744" y="2204864"/>
            <a:ext cx="2016224" cy="187220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07. HYP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의 차별화 서비스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78"/>
          <p:cNvSpPr>
            <a:spLocks noChangeArrowheads="1"/>
          </p:cNvSpPr>
          <p:nvPr/>
        </p:nvSpPr>
        <p:spPr bwMode="auto">
          <a:xfrm>
            <a:off x="5868144" y="2060848"/>
            <a:ext cx="2690364" cy="4248472"/>
          </a:xfrm>
          <a:prstGeom prst="rect">
            <a:avLst/>
          </a:prstGeom>
          <a:gradFill rotWithShape="1">
            <a:gsLst>
              <a:gs pos="0">
                <a:srgbClr val="F8F8F8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Line 1180"/>
          <p:cNvSpPr>
            <a:spLocks noChangeShapeType="1"/>
          </p:cNvSpPr>
          <p:nvPr/>
        </p:nvSpPr>
        <p:spPr bwMode="auto">
          <a:xfrm>
            <a:off x="5868144" y="2060848"/>
            <a:ext cx="2690364" cy="0"/>
          </a:xfrm>
          <a:prstGeom prst="line">
            <a:avLst/>
          </a:prstGeom>
          <a:noFill/>
          <a:ln w="38100">
            <a:solidFill>
              <a:srgbClr val="86A8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Line 1181"/>
          <p:cNvSpPr>
            <a:spLocks noChangeShapeType="1"/>
          </p:cNvSpPr>
          <p:nvPr/>
        </p:nvSpPr>
        <p:spPr bwMode="auto">
          <a:xfrm>
            <a:off x="5868144" y="2060848"/>
            <a:ext cx="650869" cy="0"/>
          </a:xfrm>
          <a:prstGeom prst="line">
            <a:avLst/>
          </a:prstGeom>
          <a:noFill/>
          <a:ln w="38100">
            <a:solidFill>
              <a:srgbClr val="2156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Rectangle 1182"/>
          <p:cNvSpPr>
            <a:spLocks noChangeArrowheads="1"/>
          </p:cNvSpPr>
          <p:nvPr/>
        </p:nvSpPr>
        <p:spPr bwMode="gray">
          <a:xfrm>
            <a:off x="5940152" y="2276872"/>
            <a:ext cx="23677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Font typeface="Wingdings 2" pitchFamily="18" charset="2"/>
              <a:buChar char="¡"/>
            </a:pPr>
            <a:r>
              <a:rPr kumimoji="0"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HYP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에서 관리중인 사업장 중</a:t>
            </a: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군 전역간부 예정자 복지 방안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kumimoji="0"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으로 군 전역간부 할인혜택을</a:t>
            </a: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노출하여 매출향상 기여</a:t>
            </a:r>
            <a:endParaRPr kumimoji="0" lang="en-US" altLang="ko-KR" sz="1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Rectangle 1182"/>
          <p:cNvSpPr>
            <a:spLocks noChangeArrowheads="1"/>
          </p:cNvSpPr>
          <p:nvPr/>
        </p:nvSpPr>
        <p:spPr bwMode="gray">
          <a:xfrm>
            <a:off x="5940152" y="3393808"/>
            <a:ext cx="236778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Font typeface="Wingdings 2" pitchFamily="18" charset="2"/>
              <a:buChar char="¡"/>
            </a:pP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당사 관리사무실 국방전직교육원</a:t>
            </a:r>
            <a:endParaRPr kumimoji="0"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6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층 객실지원 사무실에 위치하여</a:t>
            </a:r>
            <a:endParaRPr lang="en-US" altLang="ko-KR" sz="12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33350" indent="-133350" fontAlgn="ctr" latinLnBrk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</a:pPr>
            <a:r>
              <a:rPr kumimoji="0" lang="ko-KR" altLang="en-US" sz="1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  호텔 홍보물 비치</a:t>
            </a:r>
            <a:endParaRPr kumimoji="0" lang="en-US" altLang="ko-KR" sz="1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62444" t="7269" r="12240" b="5990"/>
          <a:stretch>
            <a:fillRect/>
          </a:stretch>
        </p:blipFill>
        <p:spPr bwMode="auto">
          <a:xfrm>
            <a:off x="323528" y="1484784"/>
            <a:ext cx="5472608" cy="492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4" y="2928192"/>
            <a:ext cx="1224000" cy="86084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7536" y="2980111"/>
            <a:ext cx="864096" cy="8640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07. HYP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의 차별화 서비스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768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27" y="2370632"/>
            <a:ext cx="9148923" cy="1346400"/>
          </a:xfrm>
          <a:prstGeom prst="rect">
            <a:avLst/>
          </a:prstGeom>
          <a:gradFill flip="none" rotWithShape="1">
            <a:gsLst>
              <a:gs pos="420">
                <a:srgbClr val="1A2B4C">
                  <a:alpha val="0"/>
                </a:srgbClr>
              </a:gs>
              <a:gs pos="50000">
                <a:srgbClr val="1A2B4C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</p:spPr>
        <p:txBody>
          <a:bodyPr tIns="216000" bIns="216000" anchor="ctr">
            <a:spAutoFit/>
          </a:bodyPr>
          <a:lstStyle/>
          <a:p>
            <a:pPr algn="ctr">
              <a:defRPr lang="ko-KR"/>
            </a:pPr>
            <a:r>
              <a:rPr lang="ko-KR" altLang="en-US" sz="6000" dirty="0">
                <a:solidFill>
                  <a:schemeClr val="bg1"/>
                </a:solidFill>
                <a:latin typeface="나눔고딕 ExtraBold"/>
                <a:ea typeface="나눔고딕 ExtraBold"/>
                <a:cs typeface="Times New Roman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나눔고딕 ExtraBold"/>
                <a:ea typeface="나눔고딕 ExtraBold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021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8"/>
          <p:cNvSpPr/>
          <p:nvPr/>
        </p:nvSpPr>
        <p:spPr>
          <a:xfrm>
            <a:off x="899592" y="1376715"/>
            <a:ext cx="7308304" cy="4536504"/>
          </a:xfrm>
          <a:prstGeom prst="rect">
            <a:avLst/>
          </a:prstGeom>
          <a:solidFill>
            <a:srgbClr val="DBF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 lang="ko-KR"/>
            </a:pPr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715272" y="6381896"/>
            <a:ext cx="1143008" cy="4286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8659" y="1544392"/>
            <a:ext cx="7170169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귀 호텔의 무궁한 발전을 기원합니다</a:t>
            </a:r>
            <a:r>
              <a:rPr lang="en-US" altLang="ko-KR" sz="1400" b="1" u="sng" dirty="0" smtClean="0"/>
              <a:t>.</a:t>
            </a:r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저희 </a:t>
            </a:r>
            <a:r>
              <a:rPr lang="en-US" altLang="ko-KR" sz="1200" b="1" dirty="0" smtClean="0"/>
              <a:t>“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HYP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는 호텔 서비스 인력 운영 전문업체로서 고객사 비 핵심 분야의 위탁 운영으로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경쟁력 강화와 경영 효율성 극대화를 추구하며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조직적이고 체계적인 서비스를 통해서 </a:t>
            </a:r>
            <a:r>
              <a:rPr lang="ko-KR" altLang="en-US" sz="1200" dirty="0" err="1" smtClean="0"/>
              <a:t>고객사에</a:t>
            </a:r>
            <a:r>
              <a:rPr lang="ko-KR" altLang="en-US" sz="1200" dirty="0" smtClean="0"/>
              <a:t> 최상의 가치 실현을 수행하고 있는 </a:t>
            </a:r>
            <a:r>
              <a:rPr lang="ko-KR" altLang="en-US" sz="1200" b="1" dirty="0" smtClean="0"/>
              <a:t>서비스 인력 </a:t>
            </a:r>
            <a:r>
              <a:rPr lang="ko-KR" altLang="en-US" sz="1200" b="1" dirty="0" err="1" smtClean="0"/>
              <a:t>아웃소싱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전문회사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20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“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HYP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는 단순한 인력 파견 형태의 용역이 아니라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귀사에서 필요로 하는 전문 서비스 운영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인력을 체계화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획일화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전문화된 교육으로 집중 </a:t>
            </a:r>
            <a:r>
              <a:rPr lang="en-US" altLang="ko-KR" sz="1200" dirty="0" smtClean="0"/>
              <a:t>Training </a:t>
            </a:r>
            <a:r>
              <a:rPr lang="ko-KR" altLang="en-US" sz="1200" dirty="0" smtClean="0"/>
              <a:t>배치함으로써 귀사의 가치와 고객 만족을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최우선으로 생각합니다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20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“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HYP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는 체계화된 </a:t>
            </a:r>
            <a:r>
              <a:rPr lang="en-US" altLang="ko-KR" sz="1200" dirty="0" smtClean="0"/>
              <a:t>Manual</a:t>
            </a:r>
            <a:r>
              <a:rPr lang="ko-KR" altLang="en-US" sz="1200" dirty="0" smtClean="0"/>
              <a:t>과 차별화된 교육 </a:t>
            </a:r>
            <a:r>
              <a:rPr lang="en-US" altLang="ko-KR" sz="1200" dirty="0" smtClean="0"/>
              <a:t>Program</a:t>
            </a:r>
            <a:r>
              <a:rPr lang="ko-KR" altLang="en-US" sz="1200" dirty="0" smtClean="0"/>
              <a:t>을 통해 질 높은 서비스 상품을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만듦으로써 귀사의 매출 및 수익성 증대에 직접적으로 기여 할 것입니다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귀사의 훌륭한 </a:t>
            </a:r>
            <a:r>
              <a:rPr lang="en-US" altLang="ko-KR" sz="1200" dirty="0" smtClean="0"/>
              <a:t>Partner</a:t>
            </a:r>
            <a:r>
              <a:rPr lang="ko-KR" altLang="en-US" sz="1200" dirty="0" smtClean="0"/>
              <a:t>로서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함께 할 수 있는 기회가 주어지기를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진심으로 기원하며 이 제안서를 제출 합니다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                                                                                                  </a:t>
            </a:r>
            <a:r>
              <a:rPr lang="ko-KR" altLang="en-US" sz="1200" b="1" dirty="0" smtClean="0"/>
              <a:t>㈜ </a:t>
            </a:r>
            <a:r>
              <a:rPr lang="en-US" altLang="ko-KR" sz="1200" b="1" dirty="0" smtClean="0"/>
              <a:t>HYP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임직원 일동</a:t>
            </a:r>
            <a:endParaRPr lang="ko-KR" altLang="en-US" sz="1200" dirty="0"/>
          </a:p>
        </p:txBody>
      </p:sp>
      <p:sp>
        <p:nvSpPr>
          <p:cNvPr id="11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05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flipV="1">
            <a:off x="-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1423019" y="3419857"/>
            <a:ext cx="374471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01.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일반현황</a:t>
            </a:r>
            <a:endParaRPr lang="en-US" altLang="ko-KR" sz="14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02.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회사연혁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03.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사업분야</a:t>
            </a:r>
            <a:endParaRPr lang="en-US" altLang="ko-KR" sz="14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04.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경영방침</a:t>
            </a:r>
            <a:endParaRPr lang="en-US" altLang="ko-KR" sz="14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05.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조직도</a:t>
            </a:r>
            <a:endParaRPr lang="en-US" altLang="ko-KR" sz="14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06.  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수행실적</a:t>
            </a:r>
            <a:endParaRPr lang="en-US" altLang="ko-KR" sz="14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07.  HYP</a:t>
            </a:r>
            <a:r>
              <a:rPr lang="ko-KR" altLang="en-US" sz="14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서비스만의 차별화 서비스</a:t>
            </a:r>
            <a:endParaRPr lang="en-US" altLang="ko-KR" sz="14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ko-KR" altLang="en-US" sz="14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29" y="1652664"/>
            <a:ext cx="3976636" cy="1495134"/>
          </a:xfrm>
          <a:prstGeom prst="rect">
            <a:avLst/>
          </a:prstGeom>
        </p:spPr>
      </p:pic>
      <p:grpSp>
        <p:nvGrpSpPr>
          <p:cNvPr id="2" name="그룹 18"/>
          <p:cNvGrpSpPr/>
          <p:nvPr/>
        </p:nvGrpSpPr>
        <p:grpSpPr>
          <a:xfrm>
            <a:off x="2729" y="1628800"/>
            <a:ext cx="7449591" cy="1518998"/>
            <a:chOff x="18109" y="2409449"/>
            <a:chExt cx="8546577" cy="1518998"/>
          </a:xfrm>
        </p:grpSpPr>
        <p:sp>
          <p:nvSpPr>
            <p:cNvPr id="20" name="직사각형 19"/>
            <p:cNvSpPr/>
            <p:nvPr/>
          </p:nvSpPr>
          <p:spPr>
            <a:xfrm>
              <a:off x="18109" y="2409449"/>
              <a:ext cx="8546577" cy="151899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75000">
                  <a:srgbClr val="17375E">
                    <a:shade val="67500"/>
                    <a:satMod val="115000"/>
                  </a:srgbClr>
                </a:gs>
                <a:gs pos="100000">
                  <a:srgbClr val="17375E">
                    <a:shade val="100000"/>
                    <a:satMod val="115000"/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47663" y="2833308"/>
              <a:ext cx="3888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3200" dirty="0" smtClean="0">
                  <a:solidFill>
                    <a:prstClr val="white"/>
                  </a:solidFill>
                  <a:latin typeface="나눔고딕 ExtraBold" pitchFamily="50" charset="-127"/>
                  <a:ea typeface="나눔고딕 ExtraBold" pitchFamily="50" charset="-127"/>
                  <a:cs typeface="Times New Roman" pitchFamily="18" charset="0"/>
                </a:rPr>
                <a:t> 회사개요</a:t>
              </a:r>
              <a:endParaRPr lang="ko-KR" altLang="en-US" sz="320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endParaRPr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67544" y="1700808"/>
            <a:ext cx="1064352" cy="1208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516" tIns="45258" rIns="90516" bIns="45258" anchor="ctr"/>
          <a:lstStyle/>
          <a:p>
            <a:pPr algn="ctr" defTabSz="895350"/>
            <a:r>
              <a:rPr lang="en-US" altLang="ko-KR" sz="4800" i="1" dirty="0" smtClean="0">
                <a:solidFill>
                  <a:srgbClr val="BCD1F2"/>
                </a:solidFill>
                <a:latin typeface="Times New Roman" pitchFamily="18" charset="0"/>
                <a:ea typeface="견고딕" pitchFamily="18" charset="-127"/>
                <a:cs typeface="Times New Roman" pitchFamily="18" charset="0"/>
              </a:rPr>
              <a:t>I.</a:t>
            </a:r>
            <a:endParaRPr lang="en-US" altLang="ko-KR" sz="4800" i="1" dirty="0">
              <a:solidFill>
                <a:srgbClr val="BCD1F2"/>
              </a:solidFill>
              <a:latin typeface="Times New Roman" pitchFamily="18" charset="0"/>
              <a:ea typeface="견고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01. </a:t>
            </a:r>
            <a:r>
              <a:rPr lang="ko-KR" altLang="en-US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일반현황</a:t>
            </a:r>
          </a:p>
        </p:txBody>
      </p:sp>
      <p:sp>
        <p:nvSpPr>
          <p:cNvPr id="16" name="모서리가 둥근 직사각형 46"/>
          <p:cNvSpPr/>
          <p:nvPr/>
        </p:nvSpPr>
        <p:spPr>
          <a:xfrm>
            <a:off x="7812360" y="6309320"/>
            <a:ext cx="1080120" cy="4320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"/>
          <p:cNvSpPr txBox="1"/>
          <p:nvPr/>
        </p:nvSpPr>
        <p:spPr>
          <a:xfrm>
            <a:off x="4604167" y="617721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</a:t>
            </a:r>
            <a:r>
              <a:rPr lang="ko-KR" altLang="en-US" sz="2000" b="1" dirty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2</a:t>
            </a: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. </a:t>
            </a:r>
            <a:r>
              <a:rPr lang="ko-KR" altLang="en-US" sz="2000" b="1" dirty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회사연혁</a:t>
            </a:r>
          </a:p>
        </p:txBody>
      </p:sp>
      <p:sp>
        <p:nvSpPr>
          <p:cNvPr id="38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모서리가 둥근 직사각형 19"/>
          <p:cNvSpPr/>
          <p:nvPr/>
        </p:nvSpPr>
        <p:spPr>
          <a:xfrm>
            <a:off x="4717925" y="980728"/>
            <a:ext cx="720080" cy="4772816"/>
          </a:xfrm>
          <a:prstGeom prst="roundRect">
            <a:avLst>
              <a:gd name="adj" fmla="val 22100"/>
            </a:avLst>
          </a:prstGeom>
          <a:gradFill>
            <a:gsLst>
              <a:gs pos="0">
                <a:schemeClr val="bg1"/>
              </a:gs>
              <a:gs pos="65000">
                <a:srgbClr val="F0EBD5"/>
              </a:gs>
              <a:gs pos="100000">
                <a:srgbClr val="D1C39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48" name="모서리가 둥근 직사각형 15"/>
          <p:cNvSpPr/>
          <p:nvPr/>
        </p:nvSpPr>
        <p:spPr>
          <a:xfrm>
            <a:off x="5487206" y="996752"/>
            <a:ext cx="3405274" cy="4612776"/>
          </a:xfrm>
          <a:prstGeom prst="roundRect">
            <a:avLst>
              <a:gd name="adj" fmla="val 1734"/>
            </a:avLst>
          </a:prstGeom>
          <a:gradFill>
            <a:gsLst>
              <a:gs pos="0">
                <a:schemeClr val="bg1"/>
              </a:gs>
              <a:gs pos="65000">
                <a:srgbClr val="F0EBD5"/>
              </a:gs>
              <a:gs pos="100000">
                <a:srgbClr val="D1C39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25"/>
          <p:cNvSpPr txBox="1"/>
          <p:nvPr/>
        </p:nvSpPr>
        <p:spPr>
          <a:xfrm>
            <a:off x="4726224" y="1094726"/>
            <a:ext cx="720080" cy="2446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>
                <a:latin typeface="Cambria Math" pitchFamily="18" charset="0"/>
              </a:rPr>
              <a:t>▶</a:t>
            </a:r>
            <a:r>
              <a:rPr lang="en-US" altLang="ko-KR" sz="1000" b="1" dirty="0" smtClean="0">
                <a:latin typeface="Cambria Math" pitchFamily="18" charset="0"/>
                <a:ea typeface="Cambria Math" pitchFamily="18" charset="0"/>
              </a:rPr>
              <a:t>2016</a:t>
            </a:r>
            <a:endParaRPr lang="ko-KR" altLang="en-US" sz="1000" b="1" dirty="0">
              <a:latin typeface="Cambria Math" pitchFamily="18" charset="0"/>
            </a:endParaRPr>
          </a:p>
        </p:txBody>
      </p:sp>
      <p:sp>
        <p:nvSpPr>
          <p:cNvPr id="50" name="TextBox 26"/>
          <p:cNvSpPr txBox="1"/>
          <p:nvPr/>
        </p:nvSpPr>
        <p:spPr>
          <a:xfrm>
            <a:off x="5476130" y="1098246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에이치와이피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 설립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5482913" y="1627951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solidFill>
                  <a:srgbClr val="000000"/>
                </a:solidFill>
                <a:latin typeface="Cambria Math" pitchFamily="18" charset="0"/>
                <a:ea typeface="맑은 고딕"/>
              </a:rPr>
              <a:t>▶ 부산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Cambria Math" pitchFamily="18" charset="0"/>
                <a:ea typeface="맑은 고딕"/>
              </a:rPr>
              <a:t>크라운하버호텔</a:t>
            </a:r>
            <a:r>
              <a:rPr lang="ko-KR" altLang="en-US" sz="1000" b="1" dirty="0" smtClean="0">
                <a:solidFill>
                  <a:srgbClr val="000000"/>
                </a:solidFill>
                <a:latin typeface="Cambria Math" pitchFamily="18" charset="0"/>
                <a:ea typeface="맑은 고딕"/>
              </a:rPr>
              <a:t> 식음매장 위탁관리 수주 </a:t>
            </a:r>
            <a:endParaRPr lang="en-US" altLang="ko-KR" sz="1000" b="1" dirty="0" smtClean="0">
              <a:solidFill>
                <a:srgbClr val="000000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5490174" y="1916715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제주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국제컨벤션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(ICC) 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식음매장 위탁관리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3" name="TextBox 26"/>
          <p:cNvSpPr txBox="1"/>
          <p:nvPr/>
        </p:nvSpPr>
        <p:spPr>
          <a:xfrm>
            <a:off x="5482863" y="1356579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제주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히든클리프호텔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객실관리 수주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(250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4" name="TextBox 25"/>
          <p:cNvSpPr txBox="1"/>
          <p:nvPr/>
        </p:nvSpPr>
        <p:spPr>
          <a:xfrm>
            <a:off x="4717925" y="1924876"/>
            <a:ext cx="720080" cy="2446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>
                <a:latin typeface="Cambria Math" pitchFamily="18" charset="0"/>
              </a:rPr>
              <a:t>▶</a:t>
            </a:r>
            <a:r>
              <a:rPr lang="en-US" altLang="ko-KR" sz="1000" b="1" dirty="0" smtClean="0">
                <a:latin typeface="Cambria Math" pitchFamily="18" charset="0"/>
                <a:ea typeface="Cambria Math" pitchFamily="18" charset="0"/>
              </a:rPr>
              <a:t>2017</a:t>
            </a:r>
            <a:endParaRPr lang="ko-KR" altLang="en-US" sz="1000" b="1" dirty="0">
              <a:latin typeface="Cambria Math" pitchFamily="18" charset="0"/>
            </a:endParaRPr>
          </a:p>
        </p:txBody>
      </p:sp>
      <p:sp>
        <p:nvSpPr>
          <p:cNvPr id="55" name="TextBox 26"/>
          <p:cNvSpPr txBox="1"/>
          <p:nvPr/>
        </p:nvSpPr>
        <p:spPr>
          <a:xfrm>
            <a:off x="5485339" y="2194351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국방 전직교육원 객실관리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(100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및 미화관리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5494504" y="2749986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객실관리 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룸메이드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양성교육 사업장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1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개소 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7" name="TextBox 26"/>
          <p:cNvSpPr txBox="1"/>
          <p:nvPr/>
        </p:nvSpPr>
        <p:spPr>
          <a:xfrm>
            <a:off x="5483499" y="2478737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국방 전직교육원 군 간부전역 대상 취업 알선 업체등록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8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TextBox 26"/>
          <p:cNvSpPr txBox="1"/>
          <p:nvPr/>
        </p:nvSpPr>
        <p:spPr>
          <a:xfrm>
            <a:off x="5476130" y="3320085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에이치피와이피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강릉법인  오픈 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0" name="TextBox 26"/>
          <p:cNvSpPr txBox="1"/>
          <p:nvPr/>
        </p:nvSpPr>
        <p:spPr>
          <a:xfrm>
            <a:off x="5475560" y="3597721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속초라마다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룸메이드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인력파견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1" name="TextBox 26"/>
          <p:cNvSpPr txBox="1"/>
          <p:nvPr/>
        </p:nvSpPr>
        <p:spPr>
          <a:xfrm>
            <a:off x="5474548" y="3843942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평</a:t>
            </a:r>
            <a:r>
              <a:rPr lang="ko-KR" altLang="en-US" sz="1000" b="1" dirty="0">
                <a:latin typeface="Cambria Math" pitchFamily="18" charset="0"/>
                <a:ea typeface="맑은 고딕"/>
              </a:rPr>
              <a:t>창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아이원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리조트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객실 관리 수주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(200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5482863" y="3040759"/>
            <a:ext cx="3474314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파라다이스그룹 계원예술대학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룸메이드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양성 산학협약  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3" name="TextBox 25"/>
          <p:cNvSpPr txBox="1"/>
          <p:nvPr/>
        </p:nvSpPr>
        <p:spPr>
          <a:xfrm>
            <a:off x="4717925" y="4370813"/>
            <a:ext cx="720080" cy="2446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>
                <a:latin typeface="Cambria Math" pitchFamily="18" charset="0"/>
              </a:rPr>
              <a:t>▶</a:t>
            </a:r>
            <a:r>
              <a:rPr lang="en-US" altLang="ko-KR" sz="1000" b="1" dirty="0" smtClean="0">
                <a:latin typeface="Cambria Math" pitchFamily="18" charset="0"/>
                <a:ea typeface="Cambria Math" pitchFamily="18" charset="0"/>
              </a:rPr>
              <a:t>2018</a:t>
            </a:r>
            <a:endParaRPr lang="ko-KR" altLang="en-US" sz="1000" b="1" dirty="0">
              <a:latin typeface="Cambria Math" pitchFamily="18" charset="0"/>
            </a:endParaRPr>
          </a:p>
        </p:txBody>
      </p:sp>
      <p:sp>
        <p:nvSpPr>
          <p:cNvPr id="64" name="TextBox 26"/>
          <p:cNvSpPr txBox="1"/>
          <p:nvPr/>
        </p:nvSpPr>
        <p:spPr>
          <a:xfrm>
            <a:off x="5458059" y="4396987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에이치와이피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서울법인 오픈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5" name="TextBox 26"/>
          <p:cNvSpPr txBox="1"/>
          <p:nvPr/>
        </p:nvSpPr>
        <p:spPr>
          <a:xfrm>
            <a:off x="5458059" y="4633356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정선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알파인리조트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객실관리 수주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(107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6" name="TextBox 26"/>
          <p:cNvSpPr txBox="1"/>
          <p:nvPr/>
        </p:nvSpPr>
        <p:spPr>
          <a:xfrm>
            <a:off x="5469135" y="4877041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제주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붉은오름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휴양리조트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 객실관리 수주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(21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7" name="TextBox 26"/>
          <p:cNvSpPr txBox="1"/>
          <p:nvPr/>
        </p:nvSpPr>
        <p:spPr>
          <a:xfrm>
            <a:off x="5475560" y="4124592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부영 청소년수련원 객실관리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&amp;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직원식당 수주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(86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8" name="TextBox 26"/>
          <p:cNvSpPr txBox="1"/>
          <p:nvPr/>
        </p:nvSpPr>
        <p:spPr>
          <a:xfrm>
            <a:off x="5469135" y="5133231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국방 전직교육원 객실관리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(100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및 미화관리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9" name="TextBox 26"/>
          <p:cNvSpPr txBox="1"/>
          <p:nvPr/>
        </p:nvSpPr>
        <p:spPr>
          <a:xfrm>
            <a:off x="5479085" y="5388204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세인트존스호텔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(1,096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) 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객실관리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0" name="TextBox 26"/>
          <p:cNvSpPr txBox="1"/>
          <p:nvPr/>
        </p:nvSpPr>
        <p:spPr>
          <a:xfrm>
            <a:off x="5475560" y="5627107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시스웨이힉스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코피아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</a:t>
            </a:r>
            <a:r>
              <a:rPr lang="en-US" altLang="ko-KR" sz="1000" b="1" dirty="0" smtClean="0">
                <a:latin typeface="Cambria Math" pitchFamily="18" charset="0"/>
                <a:ea typeface="맑은 고딕"/>
              </a:rPr>
              <a:t>HR 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컨설팅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4770094" y="6095966"/>
            <a:ext cx="720080" cy="2446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</a:rPr>
              <a:t>▶</a:t>
            </a:r>
            <a:r>
              <a:rPr lang="en-US" altLang="ko-KR" sz="1000" b="1" dirty="0" smtClean="0">
                <a:latin typeface="Cambria Math" pitchFamily="18" charset="0"/>
                <a:ea typeface="Cambria Math" pitchFamily="18" charset="0"/>
              </a:rPr>
              <a:t>2019</a:t>
            </a:r>
            <a:endParaRPr lang="ko-KR" altLang="en-US" sz="1000" b="1" dirty="0">
              <a:latin typeface="Cambria Math" pitchFamily="18" charset="0"/>
            </a:endParaRPr>
          </a:p>
        </p:txBody>
      </p:sp>
      <p:sp>
        <p:nvSpPr>
          <p:cNvPr id="36" name="TextBox 26"/>
          <p:cNvSpPr txBox="1"/>
          <p:nvPr/>
        </p:nvSpPr>
        <p:spPr>
          <a:xfrm>
            <a:off x="5480476" y="6095296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서울가든호텔 종합관리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5482863" y="5880324"/>
            <a:ext cx="3344342" cy="246221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▶ 세인트존스호텔 </a:t>
            </a:r>
            <a:r>
              <a:rPr lang="ko-KR" altLang="en-US" sz="1000" b="1" dirty="0" err="1" smtClean="0">
                <a:latin typeface="Cambria Math" pitchFamily="18" charset="0"/>
                <a:ea typeface="맑은 고딕"/>
              </a:rPr>
              <a:t>공용미화</a:t>
            </a:r>
            <a:r>
              <a:rPr lang="ko-KR" altLang="en-US" sz="1000" b="1" dirty="0" smtClean="0">
                <a:latin typeface="Cambria Math" pitchFamily="18" charset="0"/>
                <a:ea typeface="맑은 고딕"/>
              </a:rPr>
              <a:t> 관리 추가 수주</a:t>
            </a:r>
            <a:endParaRPr lang="en-US" altLang="ko-KR" sz="1000" b="1" dirty="0" smtClean="0">
              <a:latin typeface="Cambria Math" pitchFamily="18" charset="0"/>
              <a:ea typeface="Cambria Math" pitchFamily="18" charset="0"/>
            </a:endParaRPr>
          </a:p>
        </p:txBody>
      </p:sp>
      <p:graphicFrame>
        <p:nvGraphicFramePr>
          <p:cNvPr id="35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04424"/>
              </p:ext>
            </p:extLst>
          </p:nvPr>
        </p:nvGraphicFramePr>
        <p:xfrm>
          <a:off x="539552" y="1043281"/>
          <a:ext cx="3672408" cy="5410057"/>
        </p:xfrm>
        <a:graphic>
          <a:graphicData uri="http://schemas.openxmlformats.org/drawingml/2006/table">
            <a:tbl>
              <a:tblPr firstRow="1" bandRow="1"/>
              <a:tblGrid>
                <a:gridCol w="812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261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회사명</a:t>
                      </a:r>
                      <a:endParaRPr lang="ko-KR" altLang="en-US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err="1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에이치와이피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(HYP)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61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설립일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2016 </a:t>
                      </a: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년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09 </a:t>
                      </a: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월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08 </a:t>
                      </a: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일    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89">
                <a:tc rowSpan="5"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사업장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서울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,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경기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경기도 성남시 </a:t>
                      </a:r>
                      <a:r>
                        <a:rPr lang="ko-KR" altLang="en-US" sz="1100" b="1" i="0" u="none" dirty="0" err="1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위례광장로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21-9, 1806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호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969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827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대표번호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HP  : 010-5455-1350</a:t>
                      </a:r>
                    </a:p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TEL :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031) 760-9419</a:t>
                      </a:r>
                      <a:endParaRPr lang="en-US" altLang="ko-KR" sz="1100" b="1" i="0" u="none" baseline="0" dirty="0" smtClean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E-mail</a:t>
                      </a:r>
                      <a:r>
                        <a:rPr lang="en-US" altLang="ko-KR" sz="1100" b="1" i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 : dwkjh1350@naver.com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969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193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홈페이지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Http : //hyp.or.kr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969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89">
                <a:tc vMerge="1"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1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36000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강원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,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강릉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5826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강원도 강릉시 강릉대로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411 3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층</a:t>
                      </a:r>
                      <a:endParaRPr lang="en-US" altLang="ko-KR" sz="1100" b="1" i="0" u="none" dirty="0" smtClean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9969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347">
                <a:tc vMerge="1"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100" b="1" i="0" u="non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en-US" altLang="ko-KR" sz="1400" b="1" i="0" u="non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TEL : 033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) 651-9878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969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61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대 표 자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100" b="1" i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ko-KR" altLang="en-US" sz="1100" b="1" i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김 주 현</a:t>
                      </a:r>
                      <a:endParaRPr lang="ko-KR" altLang="en-US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1868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사업분야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936577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시설물유지 보수 </a:t>
                      </a: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/ 여행알선업 / 호텔 위탁 </a:t>
                      </a:r>
                      <a:r>
                        <a:rPr lang="ko-KR" altLang="en-US" sz="1100" b="1" i="0" u="none" dirty="0" err="1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운영업</a:t>
                      </a:r>
                      <a:endParaRPr lang="ko-KR" altLang="en-US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  <a:p>
                      <a:pPr marL="0" lvl="0" indent="0" algn="l" defTabSz="936577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위생관리용역업 </a:t>
                      </a:r>
                      <a:r>
                        <a:rPr lang="en-US" altLang="ko-KR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/ </a:t>
                      </a:r>
                      <a:r>
                        <a:rPr lang="ko-KR" altLang="en-US" sz="1100" b="1" i="0" u="none" dirty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인력공급 </a:t>
                      </a:r>
                      <a:r>
                        <a:rPr lang="ko-KR" altLang="en-US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및 알선 등 </a:t>
                      </a:r>
                      <a:r>
                        <a:rPr lang="en-US" altLang="ko-KR" sz="1100" b="1" i="0" u="none" dirty="0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/ </a:t>
                      </a:r>
                      <a:r>
                        <a:rPr lang="ko-KR" altLang="en-US" sz="1100" b="1" i="0" u="none" dirty="0" err="1" smtClean="0">
                          <a:solidFill>
                            <a:schemeClr val="tx1"/>
                          </a:solidFill>
                          <a:latin typeface="+mj-lt"/>
                          <a:ea typeface="맑은 고딕"/>
                        </a:rPr>
                        <a:t>건물관리업</a:t>
                      </a:r>
                      <a:endParaRPr lang="en-US" altLang="ko-KR" sz="1100" b="1" i="0" u="none" dirty="0">
                        <a:solidFill>
                          <a:schemeClr val="tx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261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종업원수</a:t>
                      </a:r>
                    </a:p>
                  </a:txBody>
                  <a:tcPr marL="66462" marR="33231" marT="45714" marB="45714" anchor="ctr" horzOverflow="overflow">
                    <a:lnL w="3175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100" b="0" i="0" u="none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약 </a:t>
                      </a:r>
                      <a:r>
                        <a:rPr lang="en-US" altLang="ko-KR" sz="1100" b="0" i="0" u="none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240</a:t>
                      </a:r>
                      <a:r>
                        <a:rPr lang="ko-KR" altLang="en-US" sz="1100" b="0" i="0" u="none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명 </a:t>
                      </a:r>
                      <a:endParaRPr lang="ko-KR" altLang="en-US" sz="1100" b="0" i="0" u="non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33231" marT="45714" marB="4571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287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33"/>
          <p:cNvSpPr>
            <a:spLocks noChangeArrowheads="1"/>
          </p:cNvSpPr>
          <p:nvPr/>
        </p:nvSpPr>
        <p:spPr>
          <a:xfrm>
            <a:off x="273050" y="1158422"/>
            <a:ext cx="3994150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600" b="1" dirty="0" smtClean="0"/>
              <a:t>서비스인력 양성과정</a:t>
            </a:r>
            <a:endParaRPr lang="ko-KR" altLang="en-US" sz="1600" b="1" dirty="0"/>
          </a:p>
        </p:txBody>
      </p:sp>
      <p:sp>
        <p:nvSpPr>
          <p:cNvPr id="3" name="AutoShape 1033"/>
          <p:cNvSpPr>
            <a:spLocks noChangeArrowheads="1"/>
          </p:cNvSpPr>
          <p:nvPr/>
        </p:nvSpPr>
        <p:spPr>
          <a:xfrm>
            <a:off x="4922838" y="5465309"/>
            <a:ext cx="3995737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600" b="1" dirty="0" smtClean="0"/>
              <a:t>호텔 </a:t>
            </a:r>
            <a:r>
              <a:rPr lang="ko-KR" altLang="en-US" sz="1600" b="1" dirty="0" err="1" smtClean="0"/>
              <a:t>아웃소싱</a:t>
            </a:r>
            <a:endParaRPr lang="ko-KR" altLang="en-US" sz="1600" b="1" dirty="0"/>
          </a:p>
        </p:txBody>
      </p:sp>
      <p:sp>
        <p:nvSpPr>
          <p:cNvPr id="4" name="AutoShape 1033"/>
          <p:cNvSpPr>
            <a:spLocks noChangeArrowheads="1"/>
          </p:cNvSpPr>
          <p:nvPr/>
        </p:nvSpPr>
        <p:spPr>
          <a:xfrm>
            <a:off x="4922838" y="1158422"/>
            <a:ext cx="3995737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600" b="1"/>
              <a:t>자산관리</a:t>
            </a:r>
          </a:p>
        </p:txBody>
      </p:sp>
      <p:sp>
        <p:nvSpPr>
          <p:cNvPr id="5" name="AutoShape 1033"/>
          <p:cNvSpPr>
            <a:spLocks noChangeArrowheads="1"/>
          </p:cNvSpPr>
          <p:nvPr/>
        </p:nvSpPr>
        <p:spPr>
          <a:xfrm>
            <a:off x="273050" y="5465309"/>
            <a:ext cx="3994150" cy="431800"/>
          </a:xfrm>
          <a:prstGeom prst="roundRect">
            <a:avLst>
              <a:gd name="adj" fmla="val 16667"/>
            </a:avLst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1600" b="1" dirty="0"/>
              <a:t>채용대행 / 헤드헌팅 서비스</a:t>
            </a:r>
          </a:p>
        </p:txBody>
      </p:sp>
      <p:sp>
        <p:nvSpPr>
          <p:cNvPr id="6" name="Text Box 1063"/>
          <p:cNvSpPr txBox="1">
            <a:spLocks noChangeArrowheads="1"/>
          </p:cNvSpPr>
          <p:nvPr/>
        </p:nvSpPr>
        <p:spPr>
          <a:xfrm>
            <a:off x="323528" y="1633626"/>
            <a:ext cx="3528392" cy="10752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b">
            <a:spAutoFit/>
          </a:bodyPr>
          <a:lstStyle/>
          <a:p>
            <a:pPr marL="179388" indent="-179388">
              <a:lnSpc>
                <a:spcPct val="150000"/>
              </a:lnSpc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군 전역간부 대상 호텔서비스 양성 연계교육 </a:t>
            </a:r>
            <a:endParaRPr lang="en-US" altLang="ko-KR" sz="1100" b="1" dirty="0" smtClean="0">
              <a:latin typeface="맑은 고딕"/>
              <a:ea typeface="맑은 고딕"/>
            </a:endParaRPr>
          </a:p>
          <a:p>
            <a:pPr marL="179388" indent="-179388">
              <a:lnSpc>
                <a:spcPct val="150000"/>
              </a:lnSpc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북한이탈주민 대상 </a:t>
            </a:r>
            <a:r>
              <a:rPr lang="ko-KR" altLang="en-US" sz="1100" b="1" dirty="0" err="1" smtClean="0">
                <a:latin typeface="맑은 고딕"/>
                <a:ea typeface="맑은 고딕"/>
              </a:rPr>
              <a:t>룸메이드</a:t>
            </a:r>
            <a:r>
              <a:rPr lang="ko-KR" altLang="en-US" sz="1100" b="1" dirty="0" smtClean="0">
                <a:latin typeface="맑은 고딕"/>
                <a:ea typeface="맑은 고딕"/>
              </a:rPr>
              <a:t> 양성</a:t>
            </a:r>
            <a:endParaRPr lang="ko-KR" altLang="en-US" sz="1100" b="1" dirty="0">
              <a:latin typeface="맑은 고딕"/>
              <a:ea typeface="맑은 고딕"/>
            </a:endParaRPr>
          </a:p>
          <a:p>
            <a:pPr marL="179388" indent="-179388">
              <a:lnSpc>
                <a:spcPct val="150000"/>
              </a:lnSpc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북한이탈주민 대상 대상 미화 기술직 양성</a:t>
            </a:r>
            <a:endParaRPr lang="ko-KR" altLang="en-US" sz="1100" b="1" dirty="0">
              <a:latin typeface="맑은 고딕"/>
              <a:ea typeface="맑은 고딕"/>
            </a:endParaRPr>
          </a:p>
          <a:p>
            <a:pPr marL="179388" indent="-179388">
              <a:lnSpc>
                <a:spcPct val="150000"/>
              </a:lnSpc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기물관리 양성</a:t>
            </a:r>
            <a:endParaRPr lang="ko-KR" altLang="en-US" sz="1100" b="1" dirty="0">
              <a:latin typeface="맑은 고딕"/>
              <a:ea typeface="맑은 고딕"/>
            </a:endParaRPr>
          </a:p>
        </p:txBody>
      </p:sp>
      <p:cxnSp>
        <p:nvCxnSpPr>
          <p:cNvPr id="7" name="직선 연결선 34"/>
          <p:cNvCxnSpPr/>
          <p:nvPr/>
        </p:nvCxnSpPr>
        <p:spPr>
          <a:xfrm rot="16200000" flipV="1">
            <a:off x="3530600" y="4827134"/>
            <a:ext cx="2160588" cy="1588"/>
          </a:xfrm>
          <a:prstGeom prst="line">
            <a:avLst/>
          </a:prstGeom>
          <a:ln w="28575">
            <a:solidFill>
              <a:schemeClr val="accent5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5"/>
          <p:cNvCxnSpPr/>
          <p:nvPr/>
        </p:nvCxnSpPr>
        <p:spPr>
          <a:xfrm rot="5400000">
            <a:off x="3531394" y="2238715"/>
            <a:ext cx="2159000" cy="1588"/>
          </a:xfrm>
          <a:prstGeom prst="line">
            <a:avLst/>
          </a:prstGeom>
          <a:ln w="28575"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063"/>
          <p:cNvSpPr txBox="1">
            <a:spLocks noChangeArrowheads="1"/>
          </p:cNvSpPr>
          <p:nvPr/>
        </p:nvSpPr>
        <p:spPr>
          <a:xfrm>
            <a:off x="6137275" y="1608850"/>
            <a:ext cx="2720975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운용계획 수립</a:t>
            </a:r>
            <a:r>
              <a:rPr lang="en-US" altLang="ko-KR" sz="1100" b="1" dirty="0">
                <a:latin typeface="맑은 고딕"/>
                <a:ea typeface="맑은 고딕"/>
              </a:rPr>
              <a:t>/</a:t>
            </a:r>
            <a:r>
              <a:rPr lang="ko-KR" altLang="en-US" sz="1100" b="1" dirty="0">
                <a:latin typeface="맑은 고딕"/>
                <a:ea typeface="맑은 고딕"/>
              </a:rPr>
              <a:t>운영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임대차 계약 및 임대료 관리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임차인 유지 관리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관리비 부과</a:t>
            </a:r>
            <a:endParaRPr lang="ko-KR" altLang="en-US" sz="1100" b="1" dirty="0">
              <a:latin typeface="맑은 고딕"/>
              <a:ea typeface="맑은 고딕"/>
            </a:endParaRP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err="1">
                <a:latin typeface="맑은 고딕"/>
                <a:ea typeface="맑은 고딕"/>
              </a:rPr>
              <a:t>공실관리</a:t>
            </a:r>
            <a:endParaRPr lang="ko-KR" altLang="en-US" sz="1100" b="1" dirty="0">
              <a:latin typeface="맑은 고딕"/>
              <a:ea typeface="맑은 고딕"/>
            </a:endParaRP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월간</a:t>
            </a:r>
            <a:r>
              <a:rPr lang="en-US" altLang="ko-KR" sz="1100" b="1" dirty="0">
                <a:latin typeface="맑은 고딕"/>
                <a:ea typeface="맑은 고딕"/>
              </a:rPr>
              <a:t>, </a:t>
            </a:r>
            <a:r>
              <a:rPr lang="ko-KR" altLang="en-US" sz="1100" b="1" dirty="0">
                <a:latin typeface="맑은 고딕"/>
                <a:ea typeface="맑은 고딕"/>
              </a:rPr>
              <a:t>년간 보고서 작성</a:t>
            </a:r>
          </a:p>
        </p:txBody>
      </p:sp>
      <p:sp>
        <p:nvSpPr>
          <p:cNvPr id="10" name="Text Box 1063"/>
          <p:cNvSpPr txBox="1">
            <a:spLocks noChangeArrowheads="1"/>
          </p:cNvSpPr>
          <p:nvPr/>
        </p:nvSpPr>
        <p:spPr>
          <a:xfrm>
            <a:off x="6137275" y="3447871"/>
            <a:ext cx="2286000" cy="127727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>
            <a:spAutoFit/>
          </a:bodyPr>
          <a:lstStyle/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시설물 유지관리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시설</a:t>
            </a:r>
            <a:r>
              <a:rPr lang="en-US" altLang="ko-KR" sz="1100" b="1" dirty="0">
                <a:latin typeface="맑은 고딕"/>
                <a:ea typeface="맑은 고딕"/>
              </a:rPr>
              <a:t>, </a:t>
            </a:r>
            <a:r>
              <a:rPr lang="ko-KR" altLang="en-US" sz="1100" b="1" dirty="0">
                <a:latin typeface="맑은 고딕"/>
                <a:ea typeface="맑은 고딕"/>
              </a:rPr>
              <a:t>보안</a:t>
            </a:r>
            <a:r>
              <a:rPr lang="en-US" altLang="ko-KR" sz="1100" b="1" dirty="0">
                <a:latin typeface="맑은 고딕"/>
                <a:ea typeface="맑은 고딕"/>
              </a:rPr>
              <a:t>, </a:t>
            </a:r>
            <a:r>
              <a:rPr lang="ko-KR" altLang="en-US" sz="1100" b="1" dirty="0">
                <a:latin typeface="맑은 고딕"/>
                <a:ea typeface="맑은 고딕"/>
              </a:rPr>
              <a:t>미화</a:t>
            </a:r>
            <a:r>
              <a:rPr lang="en-US" altLang="ko-KR" sz="1100" b="1" dirty="0">
                <a:latin typeface="맑은 고딕"/>
                <a:ea typeface="맑은 고딕"/>
              </a:rPr>
              <a:t>, </a:t>
            </a:r>
            <a:r>
              <a:rPr lang="ko-KR" altLang="en-US" sz="1100" b="1" dirty="0">
                <a:latin typeface="맑은 고딕"/>
                <a:ea typeface="맑은 고딕"/>
              </a:rPr>
              <a:t>주차관리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객실 관리</a:t>
            </a:r>
            <a:endParaRPr lang="en-US" altLang="ko-KR" sz="1100" b="1" dirty="0" smtClean="0">
              <a:latin typeface="맑은 고딕"/>
              <a:ea typeface="맑은 고딕"/>
            </a:endParaRP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식음 서비스 위탁관리</a:t>
            </a:r>
            <a:endParaRPr lang="ko-KR" altLang="en-US" sz="1100" b="1" dirty="0">
              <a:latin typeface="맑은 고딕"/>
              <a:ea typeface="맑은 고딕"/>
            </a:endParaRP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>
                <a:latin typeface="맑은 고딕"/>
                <a:ea typeface="맑은 고딕"/>
              </a:rPr>
              <a:t>프런트 서비스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도어 </a:t>
            </a:r>
            <a:r>
              <a:rPr lang="ko-KR" altLang="en-US" sz="1100" b="1" dirty="0" err="1" smtClean="0">
                <a:latin typeface="맑은 고딕"/>
                <a:ea typeface="맑은 고딕"/>
              </a:rPr>
              <a:t>발렛</a:t>
            </a:r>
            <a:r>
              <a:rPr lang="ko-KR" altLang="en-US" sz="1100" b="1" dirty="0" smtClean="0">
                <a:latin typeface="맑은 고딕"/>
                <a:ea typeface="맑은 고딕"/>
              </a:rPr>
              <a:t> </a:t>
            </a:r>
            <a:r>
              <a:rPr lang="ko-KR" altLang="en-US" sz="1100" b="1" dirty="0">
                <a:latin typeface="맑은 고딕"/>
                <a:ea typeface="맑은 고딕"/>
              </a:rPr>
              <a:t>서비스</a:t>
            </a:r>
          </a:p>
          <a:p>
            <a:pPr marL="179388" indent="-179388">
              <a:buClr>
                <a:srgbClr val="339966"/>
              </a:buClr>
              <a:buFont typeface="Wingdings"/>
              <a:buChar char="§"/>
              <a:defRPr lang="ko-KR" altLang="en-US"/>
            </a:pPr>
            <a:r>
              <a:rPr lang="ko-KR" altLang="en-US" sz="1100" b="1" dirty="0" smtClean="0">
                <a:latin typeface="맑은 고딕"/>
                <a:ea typeface="맑은 고딕"/>
              </a:rPr>
              <a:t>커뮤니티 서비스</a:t>
            </a:r>
            <a:endParaRPr lang="ko-KR" altLang="en-US" sz="1100" b="1" dirty="0">
              <a:latin typeface="맑은 고딕"/>
              <a:ea typeface="맑은 고딕"/>
            </a:endParaRPr>
          </a:p>
        </p:txBody>
      </p:sp>
      <p:grpSp>
        <p:nvGrpSpPr>
          <p:cNvPr id="11" name="그룹 121"/>
          <p:cNvGrpSpPr/>
          <p:nvPr/>
        </p:nvGrpSpPr>
        <p:grpSpPr>
          <a:xfrm>
            <a:off x="268288" y="1901372"/>
            <a:ext cx="8636000" cy="2814637"/>
            <a:chOff x="257971" y="2010695"/>
            <a:chExt cx="9338052" cy="2817248"/>
          </a:xfrm>
        </p:grpSpPr>
        <p:cxnSp>
          <p:nvCxnSpPr>
            <p:cNvPr id="12" name="직선 연결선 12"/>
            <p:cNvCxnSpPr/>
            <p:nvPr/>
          </p:nvCxnSpPr>
          <p:spPr>
            <a:xfrm rot="10800000" flipH="1" flipV="1">
              <a:off x="257971" y="3426469"/>
              <a:ext cx="3671708" cy="1589"/>
            </a:xfrm>
            <a:prstGeom prst="line">
              <a:avLst/>
            </a:prstGeom>
            <a:ln w="28575">
              <a:solidFill>
                <a:srgbClr val="339966"/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3"/>
            <p:cNvCxnSpPr/>
            <p:nvPr/>
          </p:nvCxnSpPr>
          <p:spPr>
            <a:xfrm rot="10800000" flipV="1">
              <a:off x="5924314" y="3426469"/>
              <a:ext cx="3671709" cy="1589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252"/>
            <p:cNvSpPr>
              <a:spLocks noChangeArrowheads="1"/>
            </p:cNvSpPr>
            <p:nvPr/>
          </p:nvSpPr>
          <p:spPr bwMode="gray">
            <a:xfrm flipH="1">
              <a:off x="3536044" y="2010695"/>
              <a:ext cx="2813197" cy="281724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1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 lang="ko-KR"/>
              </a:pPr>
              <a:endParaRPr lang="ko-KR" altLang="en-US">
                <a:latin typeface="+mn-lt"/>
                <a:ea typeface="+mn-ea"/>
              </a:endParaRPr>
            </a:p>
          </p:txBody>
        </p:sp>
        <p:sp>
          <p:nvSpPr>
            <p:cNvPr id="15" name="Oval 257"/>
            <p:cNvSpPr>
              <a:spLocks noChangeArrowheads="1"/>
            </p:cNvSpPr>
            <p:nvPr/>
          </p:nvSpPr>
          <p:spPr bwMode="gray">
            <a:xfrm flipH="1">
              <a:off x="3686367" y="2239910"/>
              <a:ext cx="2530227" cy="234085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lvl="0">
                <a:defRPr lang="ko-KR" altLang="en-US"/>
              </a:pPr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16" name="Text Box 1063"/>
          <p:cNvSpPr txBox="1">
            <a:spLocks noChangeArrowheads="1"/>
          </p:cNvSpPr>
          <p:nvPr/>
        </p:nvSpPr>
        <p:spPr>
          <a:xfrm>
            <a:off x="373063" y="3461884"/>
            <a:ext cx="3556000" cy="161582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>
            <a:spAutoFit/>
          </a:bodyPr>
          <a:lstStyle/>
          <a:p>
            <a:pPr marL="179388" indent="-180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/>
              <a:buChar char="§"/>
              <a:defRPr lang="ko-KR"/>
            </a:pPr>
            <a:r>
              <a:rPr lang="ko-KR" altLang="en-US" sz="1100" b="1" dirty="0" err="1">
                <a:latin typeface="맑은 고딕"/>
                <a:ea typeface="맑은 고딕"/>
              </a:rPr>
              <a:t>고객사</a:t>
            </a:r>
            <a:r>
              <a:rPr lang="ko-KR" altLang="en-US" sz="1100" b="1" dirty="0">
                <a:latin typeface="맑은 고딕"/>
                <a:ea typeface="맑은 고딕"/>
              </a:rPr>
              <a:t> 채용대행</a:t>
            </a:r>
          </a:p>
          <a:p>
            <a:pPr marL="179388" indent="-180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/>
              <a:buChar char="§"/>
              <a:defRPr lang="ko-KR"/>
            </a:pPr>
            <a:r>
              <a:rPr lang="ko-KR" altLang="en-US" sz="1100" b="1" dirty="0">
                <a:latin typeface="맑은 고딕"/>
                <a:ea typeface="맑은 고딕"/>
              </a:rPr>
              <a:t>전문 경영인 및 전문가 헤드헌팅 </a:t>
            </a:r>
          </a:p>
          <a:p>
            <a:pPr marL="179388" indent="-180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/>
              <a:buChar char="§"/>
              <a:defRPr lang="ko-KR"/>
            </a:pPr>
            <a:r>
              <a:rPr lang="ko-KR" altLang="en-US" sz="1100" b="1" dirty="0" err="1">
                <a:latin typeface="맑은 고딕"/>
                <a:ea typeface="맑은 고딕"/>
              </a:rPr>
              <a:t>고객사</a:t>
            </a:r>
            <a:r>
              <a:rPr lang="ko-KR" altLang="en-US" sz="1100" b="1" dirty="0">
                <a:latin typeface="맑은 고딕"/>
                <a:ea typeface="맑은 고딕"/>
              </a:rPr>
              <a:t> 모집에 투여하는 시간과 비용 절감</a:t>
            </a:r>
          </a:p>
          <a:p>
            <a:pPr marL="179388" indent="-180000">
              <a:lnSpc>
                <a:spcPct val="150000"/>
              </a:lnSpc>
              <a:buClr>
                <a:schemeClr val="accent5"/>
              </a:buClr>
              <a:buFont typeface="Wingdings"/>
              <a:buChar char="§"/>
              <a:defRPr lang="ko-KR"/>
            </a:pPr>
            <a:r>
              <a:rPr lang="ko-KR" altLang="en-US" sz="1100" b="1" dirty="0">
                <a:latin typeface="맑은 고딕"/>
                <a:ea typeface="맑은 고딕"/>
              </a:rPr>
              <a:t>인사 업무량 감소로 인한 기회비용 확보</a:t>
            </a:r>
          </a:p>
          <a:p>
            <a:pPr marL="179388" indent="-180000">
              <a:lnSpc>
                <a:spcPct val="150000"/>
              </a:lnSpc>
              <a:buClr>
                <a:schemeClr val="accent5"/>
              </a:buClr>
              <a:buFont typeface="Wingdings"/>
              <a:buChar char="§"/>
              <a:defRPr lang="ko-KR"/>
            </a:pPr>
            <a:r>
              <a:rPr lang="ko-KR" altLang="en-US" sz="1100" b="1" dirty="0" err="1">
                <a:latin typeface="맑은 고딕"/>
                <a:ea typeface="맑은 고딕"/>
              </a:rPr>
              <a:t>능력있는</a:t>
            </a:r>
            <a:r>
              <a:rPr lang="ko-KR" altLang="en-US" sz="1100" b="1" dirty="0">
                <a:latin typeface="맑은 고딕"/>
                <a:ea typeface="맑은 고딕"/>
              </a:rPr>
              <a:t> 인적 자원 </a:t>
            </a:r>
            <a:r>
              <a:rPr lang="ko-KR" altLang="en-US" sz="1100" b="1" dirty="0" smtClean="0">
                <a:latin typeface="맑은 고딕"/>
                <a:ea typeface="맑은 고딕"/>
              </a:rPr>
              <a:t>확보</a:t>
            </a:r>
            <a:endParaRPr lang="en-US" altLang="ko-KR" sz="1100" b="1" dirty="0">
              <a:latin typeface="맑은 고딕"/>
              <a:ea typeface="맑은 고딕"/>
            </a:endParaRPr>
          </a:p>
          <a:p>
            <a:pPr marL="179388" indent="-180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/>
              <a:buChar char="§"/>
              <a:defRPr lang="ko-KR"/>
            </a:pPr>
            <a:endParaRPr lang="en-US" altLang="ko-KR" sz="1100" b="1" dirty="0">
              <a:latin typeface="맑은 고딕"/>
              <a:ea typeface="맑은 고딕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</a:t>
            </a:r>
            <a:r>
              <a:rPr lang="ko-KR" altLang="en-US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3</a:t>
            </a:r>
            <a:r>
              <a:rPr lang="en-US" altLang="ko-KR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. </a:t>
            </a:r>
            <a:r>
              <a:rPr lang="ko-KR" altLang="en-US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사업분야</a:t>
            </a:r>
          </a:p>
        </p:txBody>
      </p:sp>
      <p:sp>
        <p:nvSpPr>
          <p:cNvPr id="29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56" y="2800262"/>
            <a:ext cx="187668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5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1"/>
          <p:cNvSpPr/>
          <p:nvPr/>
        </p:nvSpPr>
        <p:spPr>
          <a:xfrm>
            <a:off x="357158" y="2428868"/>
            <a:ext cx="3456000" cy="1296000"/>
          </a:xfrm>
          <a:prstGeom prst="roundRect">
            <a:avLst>
              <a:gd name="adj" fmla="val 53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 b="1">
              <a:latin typeface="나눔고딕"/>
              <a:ea typeface="나눔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04. </a:t>
            </a:r>
            <a:r>
              <a:rPr lang="ko-KR" altLang="en-US" sz="2000" b="1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경영 방침</a:t>
            </a:r>
          </a:p>
        </p:txBody>
      </p:sp>
      <p:grpSp>
        <p:nvGrpSpPr>
          <p:cNvPr id="4" name="그룹 1"/>
          <p:cNvGrpSpPr/>
          <p:nvPr/>
        </p:nvGrpSpPr>
        <p:grpSpPr>
          <a:xfrm>
            <a:off x="325795" y="1058786"/>
            <a:ext cx="8713687" cy="5178526"/>
            <a:chOff x="325795" y="1058786"/>
            <a:chExt cx="8713687" cy="5178526"/>
          </a:xfrm>
        </p:grpSpPr>
        <p:sp>
          <p:nvSpPr>
            <p:cNvPr id="5" name="모서리가 둥근 직사각형 38"/>
            <p:cNvSpPr/>
            <p:nvPr/>
          </p:nvSpPr>
          <p:spPr>
            <a:xfrm>
              <a:off x="5354360" y="5697313"/>
              <a:ext cx="3456000" cy="539999"/>
            </a:xfrm>
            <a:prstGeom prst="roundRect">
              <a:avLst>
                <a:gd name="adj" fmla="val 7848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3000">
                  <a:srgbClr val="227D9A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ko-KR" altLang="en-US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풍부한 서비스 </a:t>
              </a:r>
              <a:r>
                <a:rPr lang="en-US" altLang="ko-KR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Know-How </a:t>
              </a:r>
              <a:r>
                <a:rPr lang="ko-KR" altLang="en-US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축적</a:t>
              </a:r>
              <a:endParaRPr lang="en-US" altLang="ko-KR" sz="14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endParaRPr>
            </a:p>
          </p:txBody>
        </p:sp>
        <p:grpSp>
          <p:nvGrpSpPr>
            <p:cNvPr id="6" name="Group 31"/>
            <p:cNvGrpSpPr/>
            <p:nvPr/>
          </p:nvGrpSpPr>
          <p:grpSpPr>
            <a:xfrm>
              <a:off x="2075088" y="1428203"/>
              <a:ext cx="4987925" cy="612651"/>
              <a:chOff x="860" y="1224"/>
              <a:chExt cx="2600" cy="408"/>
            </a:xfrm>
          </p:grpSpPr>
          <p:sp>
            <p:nvSpPr>
              <p:cNvPr id="7" name="Freeform 34"/>
              <p:cNvSpPr/>
              <p:nvPr/>
            </p:nvSpPr>
            <p:spPr bwMode="gray">
              <a:xfrm>
                <a:off x="1440" y="1224"/>
                <a:ext cx="1445" cy="408"/>
              </a:xfrm>
              <a:custGeom>
                <a:avLst/>
                <a:gdLst/>
                <a:ahLst/>
                <a:cxnLst>
                  <a:cxn ang="0">
                    <a:pos x="211" y="408"/>
                  </a:cxn>
                  <a:cxn ang="0">
                    <a:pos x="388" y="184"/>
                  </a:cxn>
                  <a:cxn ang="0">
                    <a:pos x="0" y="264"/>
                  </a:cxn>
                  <a:cxn ang="0">
                    <a:pos x="725" y="0"/>
                  </a:cxn>
                  <a:cxn ang="0">
                    <a:pos x="1445" y="264"/>
                  </a:cxn>
                  <a:cxn ang="0">
                    <a:pos x="1061" y="182"/>
                  </a:cxn>
                  <a:cxn ang="0">
                    <a:pos x="1245" y="408"/>
                  </a:cxn>
                  <a:cxn ang="0">
                    <a:pos x="211" y="408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</a:ln>
              <a:effectLst>
                <a:outerShdw dist="25400" dir="162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>
                  <a:defRPr lang="ko-KR"/>
                </a:pPr>
                <a:endParaRPr lang="ko-KR" altLang="en-US" b="1">
                  <a:latin typeface="+mj-lt"/>
                </a:endParaRPr>
              </a:p>
            </p:txBody>
          </p:sp>
          <p:sp>
            <p:nvSpPr>
              <p:cNvPr id="8" name="Freeform 32"/>
              <p:cNvSpPr/>
              <p:nvPr/>
            </p:nvSpPr>
            <p:spPr bwMode="gray">
              <a:xfrm>
                <a:off x="860" y="1424"/>
                <a:ext cx="944" cy="208"/>
              </a:xfrm>
              <a:custGeom>
                <a:avLst/>
                <a:gdLst>
                  <a:gd name="T0" fmla="*/ 764 w 944"/>
                  <a:gd name="T1" fmla="*/ 208 h 208"/>
                  <a:gd name="T2" fmla="*/ 944 w 944"/>
                  <a:gd name="T3" fmla="*/ 0 h 208"/>
                  <a:gd name="T4" fmla="*/ 0 w 944"/>
                  <a:gd name="T5" fmla="*/ 208 h 208"/>
                  <a:gd name="T6" fmla="*/ 764 w 944"/>
                  <a:gd name="T7" fmla="*/ 208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4"/>
                  <a:gd name="T13" fmla="*/ 0 h 208"/>
                  <a:gd name="T14" fmla="*/ 944 w 944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4" h="208">
                    <a:moveTo>
                      <a:pt x="764" y="208"/>
                    </a:moveTo>
                    <a:lnTo>
                      <a:pt x="944" y="0"/>
                    </a:lnTo>
                    <a:lnTo>
                      <a:pt x="0" y="208"/>
                    </a:lnTo>
                    <a:lnTo>
                      <a:pt x="764" y="2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lvl="0">
                  <a:defRPr lang="ko-KR" altLang="en-US"/>
                </a:pPr>
                <a:endParaRPr lang="ko-KR" altLang="en-US" b="1">
                  <a:latin typeface="+mj-lt"/>
                </a:endParaRPr>
              </a:p>
            </p:txBody>
          </p:sp>
          <p:sp>
            <p:nvSpPr>
              <p:cNvPr id="9" name="Freeform 33"/>
              <p:cNvSpPr/>
              <p:nvPr/>
            </p:nvSpPr>
            <p:spPr bwMode="gray">
              <a:xfrm>
                <a:off x="2528" y="1420"/>
                <a:ext cx="932" cy="212"/>
              </a:xfrm>
              <a:custGeom>
                <a:avLst/>
                <a:gdLst>
                  <a:gd name="T0" fmla="*/ 180 w 932"/>
                  <a:gd name="T1" fmla="*/ 212 h 212"/>
                  <a:gd name="T2" fmla="*/ 0 w 932"/>
                  <a:gd name="T3" fmla="*/ 0 h 212"/>
                  <a:gd name="T4" fmla="*/ 932 w 932"/>
                  <a:gd name="T5" fmla="*/ 212 h 212"/>
                  <a:gd name="T6" fmla="*/ 180 w 932"/>
                  <a:gd name="T7" fmla="*/ 212 h 2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2"/>
                  <a:gd name="T13" fmla="*/ 0 h 212"/>
                  <a:gd name="T14" fmla="*/ 932 w 932"/>
                  <a:gd name="T15" fmla="*/ 212 h 2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2" h="212">
                    <a:moveTo>
                      <a:pt x="180" y="212"/>
                    </a:moveTo>
                    <a:lnTo>
                      <a:pt x="0" y="0"/>
                    </a:lnTo>
                    <a:lnTo>
                      <a:pt x="932" y="212"/>
                    </a:lnTo>
                    <a:lnTo>
                      <a:pt x="180" y="21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lvl="0">
                  <a:defRPr lang="ko-KR" altLang="en-US"/>
                </a:pPr>
                <a:endParaRPr lang="ko-KR" altLang="en-US" b="1">
                  <a:latin typeface="+mj-lt"/>
                </a:endParaRPr>
              </a:p>
            </p:txBody>
          </p:sp>
        </p:grpSp>
        <p:sp>
          <p:nvSpPr>
            <p:cNvPr id="10" name="모서리가 둥근 직사각형 44"/>
            <p:cNvSpPr/>
            <p:nvPr/>
          </p:nvSpPr>
          <p:spPr>
            <a:xfrm>
              <a:off x="5358764" y="4188979"/>
              <a:ext cx="3456000" cy="1424493"/>
            </a:xfrm>
            <a:prstGeom prst="roundRect">
              <a:avLst>
                <a:gd name="adj" fmla="val 53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b="1">
                <a:latin typeface="나눔고딕"/>
                <a:ea typeface="나눔고딕"/>
              </a:endParaRPr>
            </a:p>
          </p:txBody>
        </p:sp>
        <p:sp>
          <p:nvSpPr>
            <p:cNvPr id="11" name="모서리가 둥근 직사각형 45"/>
            <p:cNvSpPr/>
            <p:nvPr/>
          </p:nvSpPr>
          <p:spPr>
            <a:xfrm>
              <a:off x="5358764" y="2496912"/>
              <a:ext cx="3456000" cy="1296000"/>
            </a:xfrm>
            <a:prstGeom prst="roundRect">
              <a:avLst>
                <a:gd name="adj" fmla="val 53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b="1">
                <a:latin typeface="나눔고딕"/>
                <a:ea typeface="나눔고딕"/>
              </a:endParaRPr>
            </a:p>
          </p:txBody>
        </p:sp>
        <p:sp>
          <p:nvSpPr>
            <p:cNvPr id="12" name="Rectangle 90"/>
            <p:cNvSpPr>
              <a:spLocks noChangeArrowheads="1"/>
            </p:cNvSpPr>
            <p:nvPr/>
          </p:nvSpPr>
          <p:spPr>
            <a:xfrm>
              <a:off x="5853852" y="2557313"/>
              <a:ext cx="3185630" cy="1183158"/>
            </a:xfrm>
            <a:prstGeom prst="rect">
              <a:avLst/>
            </a:prstGeom>
            <a:noFill/>
            <a:ln w="12700">
              <a:noFill/>
              <a:miter/>
            </a:ln>
          </p:spPr>
          <p:txBody>
            <a:bodyPr wrap="none" anchor="ctr"/>
            <a:lstStyle/>
            <a:p>
              <a:pPr defTabSz="726563" latinLnBrk="0">
                <a:lnSpc>
                  <a:spcPct val="120000"/>
                </a:lnSpc>
                <a:defRPr lang="ko-KR" altLang="en-US"/>
              </a:pPr>
              <a:endParaRPr lang="en-US" altLang="ko-KR" sz="900" b="1" dirty="0">
                <a:latin typeface="나눔고딕"/>
                <a:ea typeface="나눔고딕"/>
              </a:endParaRPr>
            </a:p>
            <a:p>
              <a:pPr marL="171450" indent="-171450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체계적인 복지계획 수립으로 웃는 사업장 운영</a:t>
              </a:r>
            </a:p>
            <a:p>
              <a:pPr marL="171450" indent="-171450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통합시스템 운영으로 관리포인트 분배하여</a:t>
              </a:r>
            </a:p>
            <a:p>
              <a:pPr marL="171450" indent="-171450" defTabSz="726563" latinLnBrk="0">
                <a:lnSpc>
                  <a:spcPct val="120000"/>
                </a:lnSpc>
                <a:defRPr lang="ko-KR" altLang="en-US"/>
              </a:pPr>
              <a:r>
                <a:rPr lang="en-US" altLang="ko-KR" sz="10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   </a:t>
              </a:r>
              <a:r>
                <a:rPr lang="en-US" altLang="ko-KR" sz="1050" b="1" dirty="0" smtClean="0">
                  <a:solidFill>
                    <a:prstClr val="black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0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체계화된 유지관리 및 업무 양극화 방지</a:t>
              </a:r>
              <a:endParaRPr lang="ko-KR" altLang="en-US" sz="1000" b="1" dirty="0">
                <a:latin typeface="나눔고딕"/>
                <a:ea typeface="나눔고딕"/>
              </a:endParaRPr>
            </a:p>
          </p:txBody>
        </p:sp>
        <p:sp>
          <p:nvSpPr>
            <p:cNvPr id="13" name="모서리가 둥근 직사각형 47"/>
            <p:cNvSpPr/>
            <p:nvPr/>
          </p:nvSpPr>
          <p:spPr>
            <a:xfrm>
              <a:off x="325795" y="4188979"/>
              <a:ext cx="3564000" cy="1424493"/>
            </a:xfrm>
            <a:prstGeom prst="roundRect">
              <a:avLst>
                <a:gd name="adj" fmla="val 53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b="1">
                <a:latin typeface="나눔고딕"/>
                <a:ea typeface="나눔고딕"/>
              </a:endParaRPr>
            </a:p>
          </p:txBody>
        </p:sp>
        <p:grpSp>
          <p:nvGrpSpPr>
            <p:cNvPr id="14" name="그룹 49"/>
            <p:cNvGrpSpPr/>
            <p:nvPr/>
          </p:nvGrpSpPr>
          <p:grpSpPr>
            <a:xfrm>
              <a:off x="3203848" y="2799034"/>
              <a:ext cx="2681329" cy="2536455"/>
              <a:chOff x="3593787" y="2157837"/>
              <a:chExt cx="2681329" cy="2536455"/>
            </a:xfrm>
          </p:grpSpPr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tretch>
                <a:fillRect/>
              </a:stretch>
            </p:blipFill>
            <p:spPr>
              <a:xfrm>
                <a:off x="3632699" y="2157837"/>
                <a:ext cx="2642417" cy="25364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16" name="TextBox 55"/>
              <p:cNvSpPr txBox="1"/>
              <p:nvPr/>
            </p:nvSpPr>
            <p:spPr>
              <a:xfrm>
                <a:off x="3733283" y="2571779"/>
                <a:ext cx="10619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1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+mj-lt"/>
                  </a:rPr>
                  <a:t>신뢰경영</a:t>
                </a:r>
              </a:p>
            </p:txBody>
          </p:sp>
          <p:sp>
            <p:nvSpPr>
              <p:cNvPr id="17" name="TextBox 56"/>
              <p:cNvSpPr txBox="1"/>
              <p:nvPr/>
            </p:nvSpPr>
            <p:spPr>
              <a:xfrm>
                <a:off x="5133458" y="2644367"/>
                <a:ext cx="1061984" cy="20058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1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+mj-lt"/>
                  </a:rPr>
                  <a:t>미래경영</a:t>
                </a:r>
                <a:endParaRPr lang="ko-KR" altLang="en-US" sz="1400" b="1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8" name="TextBox 57"/>
              <p:cNvSpPr txBox="1"/>
              <p:nvPr/>
            </p:nvSpPr>
            <p:spPr>
              <a:xfrm>
                <a:off x="3593787" y="3958519"/>
                <a:ext cx="1191955" cy="294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1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+mj-lt"/>
                  </a:rPr>
                  <a:t>시스템 경영</a:t>
                </a:r>
              </a:p>
            </p:txBody>
          </p:sp>
          <p:sp>
            <p:nvSpPr>
              <p:cNvPr id="19" name="TextBox 58"/>
              <p:cNvSpPr txBox="1"/>
              <p:nvPr/>
            </p:nvSpPr>
            <p:spPr>
              <a:xfrm>
                <a:off x="5133458" y="3769712"/>
                <a:ext cx="10619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 lang="ko-KR" altLang="en-US"/>
                </a:pPr>
                <a:endParaRPr lang="ko-KR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20" name="Rectangle 90"/>
            <p:cNvSpPr>
              <a:spLocks noChangeArrowheads="1"/>
            </p:cNvSpPr>
            <p:nvPr/>
          </p:nvSpPr>
          <p:spPr>
            <a:xfrm>
              <a:off x="325795" y="2530474"/>
              <a:ext cx="3780000" cy="1183158"/>
            </a:xfrm>
            <a:prstGeom prst="rect">
              <a:avLst/>
            </a:prstGeom>
            <a:noFill/>
            <a:ln w="12700">
              <a:noFill/>
              <a:miter/>
            </a:ln>
          </p:spPr>
          <p:txBody>
            <a:bodyPr wrap="none" anchor="ctr"/>
            <a:lstStyle/>
            <a:p>
              <a:pPr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en-US" altLang="ko-KR" sz="1050" b="1">
                  <a:latin typeface="나눔고딕"/>
                  <a:ea typeface="나눔고딕"/>
                </a:rPr>
                <a:t> </a:t>
              </a:r>
              <a:r>
                <a:rPr lang="ko-KR" altLang="en-US" sz="1050" b="1">
                  <a:latin typeface="나눔고딕"/>
                  <a:ea typeface="나눔고딕"/>
                </a:rPr>
                <a:t>다양한 관리 서비스 경험을 바탕으로</a:t>
              </a:r>
            </a:p>
            <a:p>
              <a:pPr defTabSz="726563" latinLnBrk="0">
                <a:lnSpc>
                  <a:spcPct val="120000"/>
                </a:lnSpc>
                <a:defRPr lang="ko-KR" altLang="en-US"/>
              </a:pPr>
              <a:r>
                <a:rPr lang="en-US" altLang="ko-KR" sz="1050" b="1">
                  <a:latin typeface="나눔고딕"/>
                  <a:ea typeface="나눔고딕"/>
                </a:rPr>
                <a:t>  </a:t>
              </a:r>
              <a:r>
                <a:rPr lang="ko-KR" altLang="en-US" sz="1050" b="1">
                  <a:latin typeface="나눔고딕"/>
                  <a:ea typeface="나눔고딕"/>
                </a:rPr>
                <a:t> </a:t>
              </a:r>
              <a:r>
                <a:rPr lang="en-US" altLang="ko-KR" sz="1050" b="1">
                  <a:latin typeface="나눔고딕"/>
                  <a:ea typeface="나눔고딕"/>
                </a:rPr>
                <a:t>Total Solution </a:t>
              </a:r>
              <a:r>
                <a:rPr lang="ko-KR" altLang="en-US" sz="1050" b="1">
                  <a:latin typeface="나눔고딕"/>
                  <a:ea typeface="나눔고딕"/>
                </a:rPr>
                <a:t>제공</a:t>
              </a:r>
            </a:p>
            <a:p>
              <a:pPr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en-US" altLang="ko-KR" sz="1050" b="1">
                  <a:latin typeface="나눔고딕"/>
                  <a:ea typeface="나눔고딕"/>
                </a:rPr>
                <a:t> </a:t>
              </a:r>
              <a:r>
                <a:rPr lang="ko-KR" altLang="en-US" sz="1050" b="1">
                  <a:latin typeface="나눔고딕"/>
                  <a:ea typeface="나눔고딕"/>
                </a:rPr>
                <a:t>투명한 행정관리로 신뢰받는 기업서비스 제공</a:t>
              </a:r>
              <a:endParaRPr lang="en-US" altLang="ko-KR" sz="1050" b="1">
                <a:latin typeface="나눔고딕"/>
                <a:ea typeface="나눔고딕"/>
              </a:endParaRPr>
            </a:p>
          </p:txBody>
        </p:sp>
        <p:sp>
          <p:nvSpPr>
            <p:cNvPr id="21" name="Rectangle 90"/>
            <p:cNvSpPr>
              <a:spLocks noChangeArrowheads="1"/>
            </p:cNvSpPr>
            <p:nvPr/>
          </p:nvSpPr>
          <p:spPr>
            <a:xfrm>
              <a:off x="325795" y="4346366"/>
              <a:ext cx="3672408" cy="1183158"/>
            </a:xfrm>
            <a:prstGeom prst="rect">
              <a:avLst/>
            </a:prstGeom>
            <a:noFill/>
            <a:ln w="12700">
              <a:noFill/>
              <a:miter/>
            </a:ln>
          </p:spPr>
          <p:txBody>
            <a:bodyPr wrap="none" anchor="ctr"/>
            <a:lstStyle/>
            <a:p>
              <a:pPr marL="85725" indent="-85725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00" b="1">
                  <a:latin typeface="나눔고딕"/>
                  <a:ea typeface="나눔고딕"/>
                </a:rPr>
                <a:t>전문인력 양성을 위한 직무교육 시스템 제공</a:t>
              </a:r>
            </a:p>
            <a:p>
              <a:pPr marL="85725" indent="-85725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00" b="1">
                  <a:latin typeface="나눔고딕"/>
                  <a:ea typeface="나눔고딕"/>
                </a:rPr>
                <a:t>저비용 고효율 시스템 추구</a:t>
              </a:r>
              <a:endParaRPr lang="en-US" altLang="ko-KR" sz="1050" b="1">
                <a:latin typeface="나눔고딕"/>
                <a:ea typeface="나눔고딕"/>
              </a:endParaRPr>
            </a:p>
          </p:txBody>
        </p:sp>
        <p:sp>
          <p:nvSpPr>
            <p:cNvPr id="22" name="Rectangle 90"/>
            <p:cNvSpPr>
              <a:spLocks noChangeArrowheads="1"/>
            </p:cNvSpPr>
            <p:nvPr/>
          </p:nvSpPr>
          <p:spPr>
            <a:xfrm>
              <a:off x="5853852" y="4314080"/>
              <a:ext cx="3185630" cy="1183158"/>
            </a:xfrm>
            <a:prstGeom prst="rect">
              <a:avLst/>
            </a:prstGeom>
            <a:noFill/>
            <a:ln w="12700">
              <a:noFill/>
              <a:miter/>
            </a:ln>
          </p:spPr>
          <p:txBody>
            <a:bodyPr wrap="none" anchor="ctr"/>
            <a:lstStyle/>
            <a:p>
              <a:pPr marL="85725" indent="-85725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50" b="1" dirty="0">
                  <a:latin typeface="나눔고딕"/>
                  <a:ea typeface="나눔고딕"/>
                </a:rPr>
                <a:t>영역별 전문가 배치</a:t>
              </a:r>
            </a:p>
            <a:p>
              <a:pPr marL="85725" indent="-85725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50" b="1" dirty="0">
                  <a:latin typeface="나눔고딕"/>
                  <a:ea typeface="나눔고딕"/>
                </a:rPr>
                <a:t>전문인력 보유에 따른 관리 </a:t>
              </a:r>
              <a:r>
                <a:rPr lang="en-US" altLang="ko-KR" sz="1050" b="1" dirty="0">
                  <a:latin typeface="나눔고딕"/>
                  <a:ea typeface="나눔고딕"/>
                </a:rPr>
                <a:t>Know-how </a:t>
              </a:r>
              <a:r>
                <a:rPr lang="ko-KR" altLang="en-US" sz="1050" b="1" dirty="0">
                  <a:latin typeface="나눔고딕"/>
                  <a:ea typeface="나눔고딕"/>
                </a:rPr>
                <a:t>제공</a:t>
              </a:r>
            </a:p>
            <a:p>
              <a:pPr marL="85725" indent="-85725" defTabSz="726563" latinLnBrk="0">
                <a:lnSpc>
                  <a:spcPct val="120000"/>
                </a:lnSpc>
                <a:buFont typeface="Arial"/>
                <a:buChar char="•"/>
                <a:defRPr lang="ko-KR" altLang="en-US"/>
              </a:pPr>
              <a:r>
                <a:rPr lang="ko-KR" altLang="en-US" sz="1050" b="1" dirty="0" smtClean="0">
                  <a:latin typeface="나눔고딕"/>
                  <a:ea typeface="나눔고딕"/>
                </a:rPr>
                <a:t>축적된 </a:t>
              </a:r>
              <a:r>
                <a:rPr lang="ko-KR" altLang="en-US" sz="1050" b="1" dirty="0">
                  <a:latin typeface="나눔고딕"/>
                  <a:ea typeface="나눔고딕"/>
                </a:rPr>
                <a:t>기술로 전문인력 양성</a:t>
              </a:r>
              <a:endParaRPr lang="en-US" altLang="ko-KR" sz="1050" b="1" dirty="0">
                <a:latin typeface="나눔고딕"/>
                <a:ea typeface="나눔고딕"/>
              </a:endParaRPr>
            </a:p>
          </p:txBody>
        </p:sp>
        <p:sp>
          <p:nvSpPr>
            <p:cNvPr id="23" name="부제목 2"/>
            <p:cNvSpPr txBox="1"/>
            <p:nvPr/>
          </p:nvSpPr>
          <p:spPr>
            <a:xfrm>
              <a:off x="325795" y="1058786"/>
              <a:ext cx="8484565" cy="44648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1313" indent="-341313" algn="ctr" eaLnBrk="0" hangingPunct="0">
                <a:spcBef>
                  <a:spcPct val="20000"/>
                </a:spcBef>
                <a:buFont typeface="맑은 고딕"/>
                <a:buNone/>
                <a:defRPr lang="ko-KR" altLang="en-US"/>
              </a:pPr>
              <a:r>
                <a:rPr lang="en-US" altLang="ko-KR" sz="2000" b="1" i="1" u="sng" dirty="0">
                  <a:solidFill>
                    <a:schemeClr val="accent1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‘</a:t>
              </a:r>
              <a:r>
                <a:rPr lang="ko-KR" altLang="en-US" sz="2000" b="1" i="1" u="sng" dirty="0">
                  <a:solidFill>
                    <a:schemeClr val="accent1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고객의</a:t>
              </a:r>
              <a:r>
                <a:rPr lang="en-US" altLang="ko-KR" sz="2000" b="1" i="1" u="sng" dirty="0">
                  <a:solidFill>
                    <a:schemeClr val="accent1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’</a:t>
              </a:r>
              <a:r>
                <a:rPr lang="ko-KR" altLang="en-US" sz="2000" b="1" i="1" u="sng" dirty="0">
                  <a:solidFill>
                    <a:schemeClr val="accent1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자산가치 향상을 위한 </a:t>
              </a:r>
              <a:r>
                <a:rPr lang="en-US" altLang="ko-KR" sz="2000" b="1" i="1" u="sng" dirty="0">
                  <a:solidFill>
                    <a:schemeClr val="accent1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POWER SERVICE SYSTEM</a:t>
              </a:r>
            </a:p>
          </p:txBody>
        </p:sp>
        <p:sp>
          <p:nvSpPr>
            <p:cNvPr id="24" name="모서리가 둥근 직사각형 40"/>
            <p:cNvSpPr/>
            <p:nvPr/>
          </p:nvSpPr>
          <p:spPr>
            <a:xfrm>
              <a:off x="5354360" y="1896838"/>
              <a:ext cx="3456000" cy="539999"/>
            </a:xfrm>
            <a:prstGeom prst="roundRect">
              <a:avLst>
                <a:gd name="adj" fmla="val 7848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3000">
                  <a:srgbClr val="227D9A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en-US" altLang="ko-KR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“</a:t>
              </a:r>
              <a:r>
                <a:rPr lang="ko-KR" altLang="en-US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사람이 미래다</a:t>
              </a:r>
              <a:r>
                <a:rPr lang="en-US" altLang="ko-KR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”</a:t>
              </a:r>
              <a:r>
                <a:rPr lang="ko-KR" altLang="en-US" sz="14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라는 이념으로 복지향상</a:t>
              </a:r>
              <a:endParaRPr lang="en-US" altLang="ko-KR" sz="14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endParaRPr>
            </a:p>
          </p:txBody>
        </p:sp>
        <p:sp>
          <p:nvSpPr>
            <p:cNvPr id="25" name="모서리가 둥근 직사각형 41"/>
            <p:cNvSpPr/>
            <p:nvPr/>
          </p:nvSpPr>
          <p:spPr>
            <a:xfrm>
              <a:off x="325795" y="1881684"/>
              <a:ext cx="3564000" cy="555153"/>
            </a:xfrm>
            <a:prstGeom prst="roundRect">
              <a:avLst>
                <a:gd name="adj" fmla="val 9804"/>
              </a:avLst>
            </a:prstGeom>
            <a:gradFill flip="none" rotWithShape="1">
              <a:gsLst>
                <a:gs pos="69000">
                  <a:srgbClr val="4278B9"/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ko-KR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투명한 윤리경영 및 신뢰성 고취</a:t>
              </a:r>
            </a:p>
          </p:txBody>
        </p:sp>
        <p:sp>
          <p:nvSpPr>
            <p:cNvPr id="26" name="모서리가 둥근 직사각형 42"/>
            <p:cNvSpPr/>
            <p:nvPr/>
          </p:nvSpPr>
          <p:spPr>
            <a:xfrm>
              <a:off x="325795" y="5682159"/>
              <a:ext cx="3564000" cy="555153"/>
            </a:xfrm>
            <a:prstGeom prst="roundRect">
              <a:avLst>
                <a:gd name="adj" fmla="val 9804"/>
              </a:avLst>
            </a:prstGeom>
            <a:gradFill flip="none" rotWithShape="1">
              <a:gsLst>
                <a:gs pos="69000">
                  <a:srgbClr val="4278B9"/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ko-KR" altLang="en-US" sz="14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고객의 가치 증대 지원 시스템 확보</a:t>
              </a:r>
            </a:p>
          </p:txBody>
        </p:sp>
      </p:grpSp>
      <p:sp>
        <p:nvSpPr>
          <p:cNvPr id="27" name="TextBox 32"/>
          <p:cNvSpPr txBox="1"/>
          <p:nvPr/>
        </p:nvSpPr>
        <p:spPr>
          <a:xfrm>
            <a:off x="4742934" y="4608952"/>
            <a:ext cx="1061984" cy="29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전문경영</a:t>
            </a:r>
          </a:p>
        </p:txBody>
      </p:sp>
      <p:sp>
        <p:nvSpPr>
          <p:cNvPr id="41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381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/>
          <p:cNvCxnSpPr/>
          <p:nvPr/>
        </p:nvCxnSpPr>
        <p:spPr>
          <a:xfrm flipV="1">
            <a:off x="1475656" y="3212976"/>
            <a:ext cx="0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65508" y="3212976"/>
            <a:ext cx="0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3103847" y="3212976"/>
            <a:ext cx="0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7812360" y="3212976"/>
            <a:ext cx="0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7"/>
          <p:cNvGrpSpPr/>
          <p:nvPr/>
        </p:nvGrpSpPr>
        <p:grpSpPr>
          <a:xfrm>
            <a:off x="755576" y="1196752"/>
            <a:ext cx="7767995" cy="4434929"/>
            <a:chOff x="1093143" y="1809130"/>
            <a:chExt cx="7767995" cy="4434929"/>
          </a:xfrm>
        </p:grpSpPr>
        <p:cxnSp>
          <p:nvCxnSpPr>
            <p:cNvPr id="4" name="직선 연결선 25"/>
            <p:cNvCxnSpPr>
              <a:cxnSpLocks noChangeShapeType="1"/>
              <a:stCxn id="24" idx="0"/>
              <a:endCxn id="15" idx="2"/>
            </p:cNvCxnSpPr>
            <p:nvPr/>
          </p:nvCxnSpPr>
          <p:spPr>
            <a:xfrm flipV="1">
              <a:off x="5007986" y="2348880"/>
              <a:ext cx="1399" cy="190852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</p:spPr>
        </p:cxnSp>
        <p:cxnSp>
          <p:nvCxnSpPr>
            <p:cNvPr id="5" name="직선 연결선 33"/>
            <p:cNvCxnSpPr>
              <a:cxnSpLocks noChangeShapeType="1"/>
            </p:cNvCxnSpPr>
            <p:nvPr/>
          </p:nvCxnSpPr>
          <p:spPr>
            <a:xfrm>
              <a:off x="3829447" y="2958397"/>
              <a:ext cx="1179938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</a:ln>
            <a:effectLst/>
          </p:spPr>
        </p:cxnSp>
        <p:grpSp>
          <p:nvGrpSpPr>
            <p:cNvPr id="6" name="그룹 10"/>
            <p:cNvGrpSpPr/>
            <p:nvPr/>
          </p:nvGrpSpPr>
          <p:grpSpPr>
            <a:xfrm>
              <a:off x="2706836" y="4257402"/>
              <a:ext cx="1440000" cy="1986657"/>
              <a:chOff x="2706836" y="4063926"/>
              <a:chExt cx="1440000" cy="1986657"/>
            </a:xfrm>
          </p:grpSpPr>
          <p:sp>
            <p:nvSpPr>
              <p:cNvPr id="7" name="양쪽 모서리가 둥근 사각형 37"/>
              <p:cNvSpPr/>
              <p:nvPr/>
            </p:nvSpPr>
            <p:spPr>
              <a:xfrm>
                <a:off x="2706836" y="4358705"/>
                <a:ext cx="1440000" cy="1691878"/>
              </a:xfrm>
              <a:prstGeom prst="round2SameRect">
                <a:avLst>
                  <a:gd name="adj1" fmla="val 0"/>
                  <a:gd name="adj2" fmla="val 4856"/>
                </a:avLst>
              </a:prstGeom>
              <a:solidFill>
                <a:srgbClr val="FFFFFF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lIns="0" rIns="0" anchor="ctr"/>
              <a:lstStyle/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객실 관리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시설물 관리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호텔/콘도 위탁운영</a:t>
                </a: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채용 </a:t>
                </a: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전담 팀</a:t>
                </a:r>
                <a:endParaRPr lang="en-US" altLang="ko-KR" sz="1050" b="1" kern="0" dirty="0" smtClean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en-US" altLang="ko-KR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HR </a:t>
                </a: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컨설팅</a:t>
                </a:r>
                <a:endParaRPr lang="ko-KR" altLang="en-US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8" name="모서리가 둥근 직사각형 38"/>
              <p:cNvSpPr/>
              <p:nvPr/>
            </p:nvSpPr>
            <p:spPr>
              <a:xfrm>
                <a:off x="2706836" y="4063926"/>
                <a:ext cx="1440000" cy="407925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anchor="ctr"/>
              <a:lstStyle/>
              <a:p>
                <a:pPr algn="ctr" latinLnBrk="0">
                  <a:defRPr lang="ko-KR"/>
                </a:pPr>
                <a:r>
                  <a:rPr lang="ko-KR" altLang="en-US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서울</a:t>
                </a:r>
                <a:r>
                  <a:rPr lang="en-US" altLang="ko-KR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,</a:t>
                </a:r>
                <a:r>
                  <a:rPr lang="ko-KR" altLang="en-US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경기 사업본부</a:t>
                </a:r>
                <a:endParaRPr lang="ko-KR" altLang="en-US" sz="120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</p:grpSp>
        <p:grpSp>
          <p:nvGrpSpPr>
            <p:cNvPr id="9" name="그룹 11"/>
            <p:cNvGrpSpPr/>
            <p:nvPr/>
          </p:nvGrpSpPr>
          <p:grpSpPr>
            <a:xfrm>
              <a:off x="1093143" y="4257402"/>
              <a:ext cx="1440000" cy="1980307"/>
              <a:chOff x="1093143" y="4063926"/>
              <a:chExt cx="1440000" cy="1980307"/>
            </a:xfrm>
          </p:grpSpPr>
          <p:sp>
            <p:nvSpPr>
              <p:cNvPr id="10" name="양쪽 모서리가 둥근 사각형 35"/>
              <p:cNvSpPr/>
              <p:nvPr/>
            </p:nvSpPr>
            <p:spPr>
              <a:xfrm>
                <a:off x="1093143" y="4351958"/>
                <a:ext cx="1440000" cy="1692275"/>
              </a:xfrm>
              <a:prstGeom prst="round2SameRect">
                <a:avLst>
                  <a:gd name="adj1" fmla="val 0"/>
                  <a:gd name="adj2" fmla="val 5464"/>
                </a:avLst>
              </a:prstGeom>
              <a:solidFill>
                <a:srgbClr val="FFFFFF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객실 관리</a:t>
                </a:r>
                <a:endParaRPr lang="en-US" altLang="ko-KR" sz="1050" b="1" kern="0" dirty="0" smtClean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시설물 관리</a:t>
                </a:r>
                <a:endParaRPr lang="en-US" altLang="ko-KR" sz="1050" b="1" kern="0" dirty="0" smtClean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호텔/콘도 위탁운영</a:t>
                </a: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채용 전담 팀</a:t>
                </a:r>
                <a:endParaRPr lang="ko-KR" altLang="en-US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11" name="모서리가 둥근 직사각형 36"/>
              <p:cNvSpPr/>
              <p:nvPr/>
            </p:nvSpPr>
            <p:spPr>
              <a:xfrm>
                <a:off x="1093143" y="4063926"/>
                <a:ext cx="1440000" cy="4064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latinLnBrk="0">
                  <a:defRPr lang="ko-KR"/>
                </a:pPr>
                <a:r>
                  <a:rPr lang="ko-KR" altLang="en-US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제주사업본부</a:t>
                </a:r>
                <a:endParaRPr lang="ko-KR" altLang="en-US" sz="120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</p:grpSp>
        <p:grpSp>
          <p:nvGrpSpPr>
            <p:cNvPr id="12" name="그룹 12"/>
            <p:cNvGrpSpPr/>
            <p:nvPr/>
          </p:nvGrpSpPr>
          <p:grpSpPr>
            <a:xfrm>
              <a:off x="5845671" y="4257402"/>
              <a:ext cx="1440000" cy="1986657"/>
              <a:chOff x="6059363" y="4063926"/>
              <a:chExt cx="1440000" cy="1986657"/>
            </a:xfrm>
          </p:grpSpPr>
          <p:sp>
            <p:nvSpPr>
              <p:cNvPr id="13" name="양쪽 모서리가 둥근 사각형 33"/>
              <p:cNvSpPr/>
              <p:nvPr/>
            </p:nvSpPr>
            <p:spPr>
              <a:xfrm>
                <a:off x="6059363" y="4351958"/>
                <a:ext cx="1440000" cy="1698625"/>
              </a:xfrm>
              <a:prstGeom prst="round2SameRect">
                <a:avLst>
                  <a:gd name="adj1" fmla="val 0"/>
                  <a:gd name="adj2" fmla="val 6787"/>
                </a:avLst>
              </a:prstGeom>
              <a:solidFill>
                <a:srgbClr val="FFFFFF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 lang="ko-KR"/>
                </a:pPr>
                <a:r>
                  <a:rPr lang="en-US" altLang="ko-KR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CS</a:t>
                </a: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교육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r>
                  <a:rPr lang="ko-KR" altLang="en-US" sz="1050" b="1" kern="0" dirty="0" err="1">
                    <a:solidFill>
                      <a:srgbClr val="000000"/>
                    </a:solidFill>
                    <a:latin typeface="나눔고딕"/>
                    <a:ea typeface="나눔고딕"/>
                  </a:rPr>
                  <a:t>전역간반</a:t>
                </a: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 호텔서비스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과정 연계교육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endParaRPr lang="ko-KR" altLang="en-US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북한이탈주민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defRPr lang="ko-KR"/>
                </a:pPr>
                <a:r>
                  <a:rPr lang="ko-KR" altLang="en-US" sz="1050" b="1" kern="0" dirty="0" err="1">
                    <a:solidFill>
                      <a:srgbClr val="000000"/>
                    </a:solidFill>
                    <a:latin typeface="나눔고딕"/>
                    <a:ea typeface="나눔고딕"/>
                  </a:rPr>
                  <a:t>룸메이드</a:t>
                </a: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 </a:t>
                </a:r>
                <a:r>
                  <a:rPr lang="ko-KR" altLang="en-US" sz="1050" b="1" kern="0" dirty="0" err="1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양성팀</a:t>
                </a:r>
                <a:endParaRPr lang="ko-KR" altLang="en-US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14" name="모서리가 둥근 직사각형 34"/>
              <p:cNvSpPr/>
              <p:nvPr/>
            </p:nvSpPr>
            <p:spPr>
              <a:xfrm>
                <a:off x="6059363" y="4063926"/>
                <a:ext cx="1440000" cy="407925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latinLnBrk="0">
                  <a:defRPr lang="ko-KR"/>
                </a:pPr>
                <a:r>
                  <a:rPr lang="ko-KR" altLang="en-US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교육 </a:t>
                </a:r>
                <a:r>
                  <a:rPr lang="ko-KR" altLang="en-US" sz="1200" b="1" kern="0" dirty="0" err="1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운영팀</a:t>
                </a:r>
                <a:endParaRPr lang="ko-KR" altLang="en-US" sz="120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</p:grpSp>
        <p:sp>
          <p:nvSpPr>
            <p:cNvPr id="15" name="모서리가 둥근 직사각형 13"/>
            <p:cNvSpPr/>
            <p:nvPr/>
          </p:nvSpPr>
          <p:spPr>
            <a:xfrm>
              <a:off x="4191028" y="1809130"/>
              <a:ext cx="1636713" cy="53975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tx2">
                    <a:shade val="67500"/>
                    <a:satMod val="115000"/>
                  </a:schemeClr>
                </a:gs>
                <a:gs pos="99580">
                  <a:schemeClr val="accent1"/>
                </a:gs>
                <a:gs pos="75000">
                  <a:schemeClr val="tx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en-US" altLang="ko-KR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나눔고딕"/>
                  <a:ea typeface="나눔고딕"/>
                </a:rPr>
                <a:t>CEO</a:t>
              </a:r>
              <a:endParaRPr lang="ko-KR" alt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endParaRPr>
            </a:p>
          </p:txBody>
        </p:sp>
        <p:sp>
          <p:nvSpPr>
            <p:cNvPr id="16" name="모서리가 둥근 직사각형 20"/>
            <p:cNvSpPr/>
            <p:nvPr/>
          </p:nvSpPr>
          <p:spPr>
            <a:xfrm>
              <a:off x="2677319" y="2713815"/>
              <a:ext cx="1296144" cy="52221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accent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0">
                <a:defRPr lang="ko-KR"/>
              </a:pPr>
              <a:r>
                <a:rPr lang="ko-KR" altLang="en-US" sz="1000" b="1" kern="0" dirty="0" smtClean="0">
                  <a:solidFill>
                    <a:srgbClr val="000000"/>
                  </a:solidFill>
                  <a:latin typeface="나눔고딕"/>
                  <a:ea typeface="나눔고딕"/>
                </a:rPr>
                <a:t>자문위원</a:t>
              </a:r>
              <a:endParaRPr lang="en-US" altLang="ko-KR" sz="1000" b="1" kern="0" dirty="0" smtClean="0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latinLnBrk="0">
                <a:defRPr lang="ko-KR"/>
              </a:pPr>
              <a:r>
                <a:rPr lang="en-US" altLang="ko-KR" sz="1000" b="1" kern="0" dirty="0" smtClean="0">
                  <a:solidFill>
                    <a:srgbClr val="000000"/>
                  </a:solidFill>
                  <a:latin typeface="나눔고딕"/>
                  <a:ea typeface="나눔고딕"/>
                </a:rPr>
                <a:t>(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나눔고딕"/>
                  <a:ea typeface="나눔고딕"/>
                </a:rPr>
                <a:t>노무 및 법률자문</a:t>
              </a:r>
              <a:r>
                <a:rPr lang="en-US" altLang="ko-KR" sz="1000" b="1" kern="0" dirty="0" smtClean="0">
                  <a:solidFill>
                    <a:srgbClr val="000000"/>
                  </a:solidFill>
                  <a:latin typeface="나눔고딕"/>
                  <a:ea typeface="나눔고딕"/>
                </a:rPr>
                <a:t>)</a:t>
              </a:r>
              <a:endParaRPr lang="ko-KR" altLang="en-US" sz="1000" b="1" kern="0" dirty="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grpSp>
          <p:nvGrpSpPr>
            <p:cNvPr id="18" name="그룹 27"/>
            <p:cNvGrpSpPr/>
            <p:nvPr/>
          </p:nvGrpSpPr>
          <p:grpSpPr>
            <a:xfrm>
              <a:off x="4287986" y="4257402"/>
              <a:ext cx="1440000" cy="1986657"/>
              <a:chOff x="4287986" y="4063926"/>
              <a:chExt cx="1440000" cy="1986657"/>
            </a:xfrm>
          </p:grpSpPr>
          <p:sp>
            <p:nvSpPr>
              <p:cNvPr id="23" name="양쪽 모서리가 둥근 사각형 31"/>
              <p:cNvSpPr/>
              <p:nvPr/>
            </p:nvSpPr>
            <p:spPr>
              <a:xfrm>
                <a:off x="4287986" y="4351958"/>
                <a:ext cx="1440000" cy="1698625"/>
              </a:xfrm>
              <a:prstGeom prst="round2SameRect">
                <a:avLst>
                  <a:gd name="adj1" fmla="val 0"/>
                  <a:gd name="adj2" fmla="val 6125"/>
                </a:avLst>
              </a:prstGeom>
              <a:solidFill>
                <a:srgbClr val="FFFFFF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lIns="0" rIns="0" anchor="ctr"/>
              <a:lstStyle/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객실 관리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시설물 관리</a:t>
                </a:r>
                <a:endParaRPr lang="en-US" altLang="ko-KR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호텔/콘도 위탁운영</a:t>
                </a: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호텔 채용 전담 팀</a:t>
                </a:r>
              </a:p>
            </p:txBody>
          </p:sp>
          <p:sp>
            <p:nvSpPr>
              <p:cNvPr id="24" name="모서리가 둥근 직사각형 32"/>
              <p:cNvSpPr/>
              <p:nvPr/>
            </p:nvSpPr>
            <p:spPr>
              <a:xfrm>
                <a:off x="4287986" y="4063926"/>
                <a:ext cx="1440000" cy="407925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latinLnBrk="0">
                  <a:defRPr lang="ko-KR"/>
                </a:pPr>
                <a:r>
                  <a:rPr lang="ko-KR" altLang="en-US" sz="1200" b="1" kern="0" dirty="0" smtClean="0">
                    <a:solidFill>
                      <a:schemeClr val="tx1"/>
                    </a:solidFill>
                    <a:latin typeface="나눔고딕"/>
                    <a:ea typeface="나눔고딕"/>
                  </a:rPr>
                  <a:t>강원 사업부</a:t>
                </a:r>
                <a:endParaRPr lang="ko-KR" altLang="en-US" sz="1200" b="1" kern="0" dirty="0">
                  <a:solidFill>
                    <a:schemeClr val="tx1"/>
                  </a:solidFill>
                  <a:latin typeface="나눔고딕"/>
                  <a:ea typeface="나눔고딕"/>
                </a:endParaRPr>
              </a:p>
            </p:txBody>
          </p:sp>
        </p:grpSp>
        <p:grpSp>
          <p:nvGrpSpPr>
            <p:cNvPr id="19" name="그룹 28"/>
            <p:cNvGrpSpPr/>
            <p:nvPr/>
          </p:nvGrpSpPr>
          <p:grpSpPr>
            <a:xfrm>
              <a:off x="7421138" y="4257402"/>
              <a:ext cx="1440000" cy="1979910"/>
              <a:chOff x="7421138" y="4063926"/>
              <a:chExt cx="1440000" cy="1979910"/>
            </a:xfrm>
          </p:grpSpPr>
          <p:sp>
            <p:nvSpPr>
              <p:cNvPr id="26" name="양쪽 모서리가 둥근 사각형 29"/>
              <p:cNvSpPr/>
              <p:nvPr/>
            </p:nvSpPr>
            <p:spPr>
              <a:xfrm>
                <a:off x="7421138" y="4351958"/>
                <a:ext cx="1440000" cy="1691878"/>
              </a:xfrm>
              <a:prstGeom prst="round2SameRect">
                <a:avLst>
                  <a:gd name="adj1" fmla="val 0"/>
                  <a:gd name="adj2" fmla="val 6125"/>
                </a:avLst>
              </a:prstGeom>
              <a:solidFill>
                <a:srgbClr val="FFFFFF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총무</a:t>
                </a:r>
                <a:endParaRPr lang="en-US" altLang="ko-KR" sz="1050" b="1" kern="0" dirty="0" smtClean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회계</a:t>
                </a:r>
                <a:endParaRPr lang="en-US" altLang="ko-KR" sz="1050" b="1" kern="0" dirty="0" smtClean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  <a:p>
                <a:pPr algn="ctr" latinLnBrk="0">
                  <a:lnSpc>
                    <a:spcPct val="200000"/>
                  </a:lnSpc>
                  <a:defRPr lang="ko-KR"/>
                </a:pPr>
                <a:r>
                  <a:rPr lang="ko-KR" altLang="en-US" sz="105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구매</a:t>
                </a:r>
                <a:endParaRPr lang="ko-KR" altLang="en-US" sz="105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  <p:sp>
            <p:nvSpPr>
              <p:cNvPr id="27" name="모서리가 둥근 직사각형 30"/>
              <p:cNvSpPr/>
              <p:nvPr/>
            </p:nvSpPr>
            <p:spPr>
              <a:xfrm>
                <a:off x="7421138" y="4063926"/>
                <a:ext cx="1440000" cy="407925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latinLnBrk="0">
                  <a:defRPr lang="ko-KR"/>
                </a:pPr>
                <a:r>
                  <a:rPr lang="ko-KR" altLang="en-US" sz="1200" b="1" kern="0" dirty="0" smtClean="0">
                    <a:solidFill>
                      <a:srgbClr val="000000"/>
                    </a:solidFill>
                    <a:latin typeface="나눔고딕"/>
                    <a:ea typeface="나눔고딕"/>
                  </a:rPr>
                  <a:t>경영지원부</a:t>
                </a:r>
                <a:endParaRPr lang="ko-KR" altLang="en-US" sz="1200" b="1" kern="0" dirty="0">
                  <a:solidFill>
                    <a:srgbClr val="000000"/>
                  </a:solidFill>
                  <a:latin typeface="나눔고딕"/>
                  <a:ea typeface="나눔고딕"/>
                </a:endParaRPr>
              </a:p>
            </p:txBody>
          </p:sp>
        </p:grpSp>
      </p:grpSp>
      <p:sp>
        <p:nvSpPr>
          <p:cNvPr id="28" name="모서리가 둥근 직사각형 39"/>
          <p:cNvSpPr/>
          <p:nvPr/>
        </p:nvSpPr>
        <p:spPr>
          <a:xfrm>
            <a:off x="7812360" y="6039950"/>
            <a:ext cx="1080120" cy="4320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475656" y="3212976"/>
            <a:ext cx="63367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7991" y="622760"/>
            <a:ext cx="4254011" cy="3077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05. 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조직도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571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37"/>
          <p:cNvSpPr/>
          <p:nvPr/>
        </p:nvSpPr>
        <p:spPr>
          <a:xfrm>
            <a:off x="7812360" y="6327982"/>
            <a:ext cx="1080120" cy="4320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t="30801" r="70102" b="26788"/>
          <a:stretch/>
        </p:blipFill>
        <p:spPr bwMode="auto">
          <a:xfrm>
            <a:off x="251524" y="3933057"/>
            <a:ext cx="295232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그룹 28"/>
          <p:cNvGrpSpPr/>
          <p:nvPr/>
        </p:nvGrpSpPr>
        <p:grpSpPr>
          <a:xfrm>
            <a:off x="179512" y="3717032"/>
            <a:ext cx="8820476" cy="2160240"/>
            <a:chOff x="330456" y="816057"/>
            <a:chExt cx="9231057" cy="2415133"/>
          </a:xfrm>
        </p:grpSpPr>
        <p:sp>
          <p:nvSpPr>
            <p:cNvPr id="31" name="직사각형 44"/>
            <p:cNvSpPr/>
            <p:nvPr/>
          </p:nvSpPr>
          <p:spPr>
            <a:xfrm>
              <a:off x="3656857" y="816057"/>
              <a:ext cx="5904656" cy="2415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강릉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세인트존스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호텔 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 -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, 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/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1,096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호텔 객실관리 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운     영 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객실관리</a:t>
              </a:r>
              <a:endParaRPr lang="en-US" altLang="ko-KR" sz="100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3.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  수 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76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en-US" altLang="ko-KR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2" name="TextBox 57"/>
            <p:cNvSpPr txBox="1"/>
            <p:nvPr/>
          </p:nvSpPr>
          <p:spPr>
            <a:xfrm>
              <a:off x="330456" y="872714"/>
              <a:ext cx="2078248" cy="272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err="1" smtClean="0">
                  <a:solidFill>
                    <a:schemeClr val="bg1"/>
                  </a:solidFill>
                  <a:latin typeface="맑은 고딕"/>
                  <a:ea typeface="맑은 고딕"/>
                </a:rPr>
                <a:t>세인트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  <a:latin typeface="맑은 고딕"/>
                  <a:ea typeface="맑은 고딕"/>
                </a:rPr>
                <a:t>존슨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 강릉 호텔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t="35243" r="32099" b="14373"/>
          <a:stretch/>
        </p:blipFill>
        <p:spPr bwMode="auto">
          <a:xfrm>
            <a:off x="209929" y="1520227"/>
            <a:ext cx="2997724" cy="181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28"/>
          <p:cNvGrpSpPr/>
          <p:nvPr/>
        </p:nvGrpSpPr>
        <p:grpSpPr>
          <a:xfrm>
            <a:off x="179508" y="1268759"/>
            <a:ext cx="8820476" cy="2160240"/>
            <a:chOff x="330456" y="816057"/>
            <a:chExt cx="9231057" cy="2415133"/>
          </a:xfrm>
        </p:grpSpPr>
        <p:sp>
          <p:nvSpPr>
            <p:cNvPr id="35" name="직사각형 44"/>
            <p:cNvSpPr/>
            <p:nvPr/>
          </p:nvSpPr>
          <p:spPr>
            <a:xfrm>
              <a:off x="3656857" y="816057"/>
              <a:ext cx="5904656" cy="2415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제주 국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 -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, 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2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/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200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호텔 객실관리 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운     영 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객실관리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프런트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공용미화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시설관리</a:t>
              </a:r>
              <a:endParaRPr lang="en-US" altLang="ko-KR" sz="100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3.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  수 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22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en-US" altLang="ko-KR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TextBox 52"/>
            <p:cNvSpPr txBox="1"/>
            <p:nvPr/>
          </p:nvSpPr>
          <p:spPr>
            <a:xfrm>
              <a:off x="7063669" y="900601"/>
              <a:ext cx="2497842" cy="639995"/>
            </a:xfrm>
            <a:prstGeom prst="rect">
              <a:avLst/>
            </a:prstGeom>
            <a:noFill/>
          </p:spPr>
          <p:txBody>
            <a:bodyPr wrap="square" lIns="91426" tIns="45713" rIns="91426" bIns="45713" anchor="ctr">
              <a:spAutoFit/>
            </a:bodyPr>
            <a:lstStyle/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spc="-97" dirty="0" smtClean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IWANTRESORT</a:t>
              </a:r>
              <a:endParaRPr lang="en-US" altLang="ko-KR" sz="2600" b="0" spc="-97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endParaRPr>
            </a:p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PROJECT</a:t>
              </a:r>
            </a:p>
          </p:txBody>
        </p:sp>
        <p:sp>
          <p:nvSpPr>
            <p:cNvPr id="39" name="TextBox 57"/>
            <p:cNvSpPr txBox="1"/>
            <p:nvPr/>
          </p:nvSpPr>
          <p:spPr>
            <a:xfrm>
              <a:off x="330456" y="872714"/>
              <a:ext cx="2078248" cy="272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평창 </a:t>
              </a:r>
              <a:r>
                <a:rPr lang="ko-KR" altLang="en-US" sz="1100" b="1" dirty="0" err="1" smtClean="0">
                  <a:solidFill>
                    <a:schemeClr val="bg1"/>
                  </a:solidFill>
                  <a:latin typeface="맑은 고딕"/>
                  <a:ea typeface="맑은 고딕"/>
                </a:rPr>
                <a:t>아이원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  <a:latin typeface="맑은 고딕"/>
                  <a:ea typeface="맑은 고딕"/>
                </a:rPr>
                <a:t>리조트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0" name="TextBox 23"/>
          <p:cNvSpPr txBox="1"/>
          <p:nvPr/>
        </p:nvSpPr>
        <p:spPr>
          <a:xfrm>
            <a:off x="317991" y="622760"/>
            <a:ext cx="6111397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06. 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주요 수행실적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6372200" y="3879710"/>
            <a:ext cx="2642590" cy="572450"/>
          </a:xfrm>
          <a:prstGeom prst="rect">
            <a:avLst/>
          </a:prstGeom>
          <a:noFill/>
        </p:spPr>
        <p:txBody>
          <a:bodyPr wrap="square" lIns="91426" tIns="45713" rIns="91426" bIns="45713" anchor="ctr">
            <a:spAutoFit/>
          </a:bodyPr>
          <a:lstStyle/>
          <a:p>
            <a:pPr algn="r">
              <a:lnSpc>
                <a:spcPct val="60000"/>
              </a:lnSpc>
              <a:defRPr lang="ko-KR" altLang="en-US"/>
            </a:pPr>
            <a:r>
              <a:rPr lang="en-US" altLang="ko-KR" sz="2600" spc="-97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STJOHNSHOTEL</a:t>
            </a:r>
            <a:endParaRPr lang="en-US" altLang="ko-KR" sz="2600" b="0" spc="-97" dirty="0" smtClean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  <a:p>
            <a:pPr algn="r">
              <a:lnSpc>
                <a:spcPct val="60000"/>
              </a:lnSpc>
              <a:defRPr lang="ko-KR" altLang="en-US"/>
            </a:pPr>
            <a:r>
              <a:rPr lang="en-US" altLang="ko-KR" sz="2600" b="0" spc="-97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PROJECT</a:t>
            </a:r>
            <a:endParaRPr lang="en-US" altLang="ko-KR" sz="2600" b="0" spc="-97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4682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7" y="1484980"/>
            <a:ext cx="2867144" cy="1944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1" y="4195061"/>
            <a:ext cx="2857500" cy="1886425"/>
          </a:xfrm>
          <a:prstGeom prst="rect">
            <a:avLst/>
          </a:prstGeom>
        </p:spPr>
      </p:pic>
      <p:grpSp>
        <p:nvGrpSpPr>
          <p:cNvPr id="3" name="그룹 28"/>
          <p:cNvGrpSpPr/>
          <p:nvPr/>
        </p:nvGrpSpPr>
        <p:grpSpPr>
          <a:xfrm>
            <a:off x="179508" y="1268759"/>
            <a:ext cx="8820476" cy="2160240"/>
            <a:chOff x="330456" y="816057"/>
            <a:chExt cx="9231057" cy="2415133"/>
          </a:xfrm>
        </p:grpSpPr>
        <p:sp>
          <p:nvSpPr>
            <p:cNvPr id="14" name="직사각형 44"/>
            <p:cNvSpPr/>
            <p:nvPr/>
          </p:nvSpPr>
          <p:spPr>
            <a:xfrm>
              <a:off x="3656857" y="816057"/>
              <a:ext cx="5904656" cy="2415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정선 알파인 리조트 오픈 및 평창올림픽운영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 -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, 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/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127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리조트 오픈 프로젝트 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운     영 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객실관리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및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공용미화등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총괄</a:t>
              </a:r>
              <a:endParaRPr lang="en-US" altLang="ko-KR" sz="100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3.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  수 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20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en-US" altLang="ko-KR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" name="TextBox 52"/>
            <p:cNvSpPr txBox="1"/>
            <p:nvPr/>
          </p:nvSpPr>
          <p:spPr>
            <a:xfrm>
              <a:off x="6434610" y="900602"/>
              <a:ext cx="3126901" cy="639995"/>
            </a:xfrm>
            <a:prstGeom prst="rect">
              <a:avLst/>
            </a:prstGeom>
            <a:noFill/>
          </p:spPr>
          <p:txBody>
            <a:bodyPr wrap="square" lIns="91426" tIns="45713" rIns="91426" bIns="45713" anchor="ctr">
              <a:spAutoFit/>
            </a:bodyPr>
            <a:lstStyle/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 smtClean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ALPINE RESORT</a:t>
              </a:r>
            </a:p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 smtClean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PROJECT</a:t>
              </a:r>
              <a:endParaRPr lang="en-US" altLang="ko-KR" sz="2600" b="0" spc="-97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TextBox 57"/>
            <p:cNvSpPr txBox="1"/>
            <p:nvPr/>
          </p:nvSpPr>
          <p:spPr>
            <a:xfrm>
              <a:off x="330456" y="961110"/>
              <a:ext cx="2078248" cy="272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정선 알파인 리조트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4" name="모서리가 둥근 직사각형 37"/>
          <p:cNvSpPr/>
          <p:nvPr/>
        </p:nvSpPr>
        <p:spPr>
          <a:xfrm>
            <a:off x="7812360" y="6327982"/>
            <a:ext cx="1080120" cy="4320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" name="그룹 28"/>
          <p:cNvGrpSpPr/>
          <p:nvPr/>
        </p:nvGrpSpPr>
        <p:grpSpPr>
          <a:xfrm>
            <a:off x="179508" y="4005064"/>
            <a:ext cx="8813543" cy="2088231"/>
            <a:chOff x="330455" y="797796"/>
            <a:chExt cx="9231057" cy="2657556"/>
          </a:xfrm>
        </p:grpSpPr>
        <p:sp>
          <p:nvSpPr>
            <p:cNvPr id="29" name="직사각형 29"/>
            <p:cNvSpPr/>
            <p:nvPr/>
          </p:nvSpPr>
          <p:spPr>
            <a:xfrm>
              <a:off x="3656855" y="797796"/>
              <a:ext cx="5904656" cy="2657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사업 개요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제주 부영청소년수련원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도입 시설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 -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지상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2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지하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층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/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86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실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None/>
                <a:defRPr lang="ko-KR" altLang="en-US"/>
              </a:pP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buFont typeface="Wingdings"/>
                <a:buChar char="ü"/>
                <a:defRPr lang="ko-KR" altLang="en-US"/>
              </a:pP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수행업무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1.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청소년수련원 총괄 관리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    2.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운   영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객실관리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공용미화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구내식당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	</a:t>
              </a:r>
            </a:p>
            <a:p>
              <a:pPr marL="92075" lvl="0">
                <a:spcBef>
                  <a:spcPts val="600"/>
                </a:spcBef>
                <a:buClr>
                  <a:srgbClr val="7EA0AA"/>
                </a:buClr>
                <a:defRPr lang="ko-KR" altLang="en-US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3.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직원수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11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명</a:t>
              </a:r>
              <a:endParaRPr lang="ko-KR" altLang="en-US" sz="100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0" name="TextBox 31"/>
            <p:cNvSpPr txBox="1"/>
            <p:nvPr/>
          </p:nvSpPr>
          <p:spPr>
            <a:xfrm>
              <a:off x="6288572" y="1039593"/>
              <a:ext cx="3272940" cy="728520"/>
            </a:xfrm>
            <a:prstGeom prst="rect">
              <a:avLst/>
            </a:prstGeom>
            <a:noFill/>
          </p:spPr>
          <p:txBody>
            <a:bodyPr wrap="square" lIns="91426" tIns="45713" rIns="91426" bIns="45713" anchor="ctr">
              <a:spAutoFit/>
            </a:bodyPr>
            <a:lstStyle/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 smtClean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BOOYOUNGYOUTH</a:t>
              </a:r>
              <a:endParaRPr lang="en-US" altLang="ko-KR" sz="2600" b="0" spc="-97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endParaRPr>
            </a:p>
            <a:p>
              <a:pPr algn="r">
                <a:lnSpc>
                  <a:spcPct val="60000"/>
                </a:lnSpc>
                <a:defRPr lang="ko-KR" altLang="en-US"/>
              </a:pPr>
              <a:r>
                <a:rPr lang="en-US" altLang="ko-KR" sz="2600" b="0" spc="-97" dirty="0">
                  <a:solidFill>
                    <a:schemeClr val="bg1">
                      <a:lumMod val="85000"/>
                    </a:schemeClr>
                  </a:solidFill>
                  <a:latin typeface="Times New Roman"/>
                  <a:cs typeface="Times New Roman"/>
                </a:rPr>
                <a:t>PROJECT</a:t>
              </a:r>
            </a:p>
          </p:txBody>
        </p:sp>
        <p:sp>
          <p:nvSpPr>
            <p:cNvPr id="31" name="TextBox 32"/>
            <p:cNvSpPr txBox="1"/>
            <p:nvPr/>
          </p:nvSpPr>
          <p:spPr>
            <a:xfrm>
              <a:off x="330455" y="956566"/>
              <a:ext cx="2078247" cy="30982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36000" rIns="72000" bIns="360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제주부영청소년수련원 </a:t>
              </a:r>
              <a:endParaRPr lang="ko-KR" altLang="en-US" sz="1100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6" name="슬라이드 번호 개체 틀 16"/>
          <p:cNvSpPr txBox="1">
            <a:spLocks/>
          </p:cNvSpPr>
          <p:nvPr/>
        </p:nvSpPr>
        <p:spPr>
          <a:xfrm>
            <a:off x="4427984" y="6453336"/>
            <a:ext cx="395536" cy="2880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66E4-9C68-4FB6-94B5-15E482471F65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17991" y="622760"/>
            <a:ext cx="6111397" cy="307777"/>
          </a:xfrm>
          <a:prstGeom prst="rect">
            <a:avLst/>
          </a:prstGeom>
          <a:noFill/>
        </p:spPr>
        <p:txBody>
          <a:bodyPr wrap="square" lIns="72000" tIns="0" r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06. </a:t>
            </a:r>
            <a:r>
              <a:rPr lang="ko-KR" altLang="en-US" sz="2000" b="1" dirty="0" smtClean="0">
                <a:solidFill>
                  <a:srgbClr val="4F81BD">
                    <a:lumMod val="75000"/>
                  </a:srgbClr>
                </a:solidFill>
                <a:latin typeface="나눔고딕 ExtraBold"/>
                <a:ea typeface="나눔고딕 ExtraBold"/>
              </a:rPr>
              <a:t>주요 수행실적</a:t>
            </a:r>
            <a:endParaRPr lang="ko-KR" altLang="en-US" sz="2000" b="1" dirty="0">
              <a:solidFill>
                <a:srgbClr val="4F81BD">
                  <a:lumMod val="75000"/>
                </a:srgbClr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84682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6293</TotalTime>
  <Words>1211</Words>
  <Application>Microsoft Office PowerPoint</Application>
  <PresentationFormat>화면 슬라이드 쇼(4:3)</PresentationFormat>
  <Paragraphs>276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HY헤드라인M</vt:lpstr>
      <vt:lpstr>견고딕</vt:lpstr>
      <vt:lpstr>굴림</vt:lpstr>
      <vt:lpstr>나눔고딕</vt:lpstr>
      <vt:lpstr>나눔고딕 ExtraBold</vt:lpstr>
      <vt:lpstr>맑은 고딕</vt:lpstr>
      <vt:lpstr>Arial</vt:lpstr>
      <vt:lpstr>Cambria Math</vt:lpstr>
      <vt:lpstr>Times New Roman</vt:lpstr>
      <vt:lpstr>Wingdings</vt:lpstr>
      <vt:lpstr>Wingdings 2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nox101@outlook.kr</cp:lastModifiedBy>
  <cp:revision>1179</cp:revision>
  <cp:lastPrinted>2017-01-31T01:38:15Z</cp:lastPrinted>
  <dcterms:created xsi:type="dcterms:W3CDTF">2013-09-25T01:30:04Z</dcterms:created>
  <dcterms:modified xsi:type="dcterms:W3CDTF">2020-06-03T23:22:40Z</dcterms:modified>
</cp:coreProperties>
</file>